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24"/>
  </p:notesMasterIdLst>
  <p:sldIdLst>
    <p:sldId id="256" r:id="rId2"/>
    <p:sldId id="278" r:id="rId3"/>
    <p:sldId id="268" r:id="rId4"/>
    <p:sldId id="258" r:id="rId5"/>
    <p:sldId id="270" r:id="rId6"/>
    <p:sldId id="269" r:id="rId7"/>
    <p:sldId id="274" r:id="rId8"/>
    <p:sldId id="292" r:id="rId9"/>
    <p:sldId id="293" r:id="rId10"/>
    <p:sldId id="294" r:id="rId11"/>
    <p:sldId id="279" r:id="rId12"/>
    <p:sldId id="284" r:id="rId13"/>
    <p:sldId id="285" r:id="rId14"/>
    <p:sldId id="276" r:id="rId15"/>
    <p:sldId id="262" r:id="rId16"/>
    <p:sldId id="286" r:id="rId17"/>
    <p:sldId id="287" r:id="rId18"/>
    <p:sldId id="263" r:id="rId19"/>
    <p:sldId id="288" r:id="rId20"/>
    <p:sldId id="289" r:id="rId21"/>
    <p:sldId id="264" r:id="rId22"/>
    <p:sldId id="277" r:id="rId23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003300"/>
    <a:srgbClr val="66FF33"/>
    <a:srgbClr val="990099"/>
    <a:srgbClr val="FF00FF"/>
    <a:srgbClr val="FF0066"/>
    <a:srgbClr val="0000FF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00" autoAdjust="0"/>
  </p:normalViewPr>
  <p:slideViewPr>
    <p:cSldViewPr>
      <p:cViewPr>
        <p:scale>
          <a:sx n="78" d="100"/>
          <a:sy n="78" d="100"/>
        </p:scale>
        <p:origin x="-1146" y="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sz="1200" dirty="0" smtClean="0"/>
              <a:t>2019 </a:t>
            </a:r>
            <a:r>
              <a:rPr lang="ru-RU" sz="1400" dirty="0"/>
              <a:t>год</a:t>
            </a:r>
            <a:r>
              <a:rPr lang="ru-RU" sz="1200" dirty="0"/>
              <a:t> (тыс. руб.)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623002206104084"/>
          <c:y val="0.25364943801236484"/>
          <c:w val="0.70011291929281438"/>
          <c:h val="0.619587651450308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2015 год (тыс. руб.)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  <c:explosion val="18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Lbls>
            <c:dLbl>
              <c:idx val="0"/>
              <c:layout>
                <c:manualLayout>
                  <c:x val="-4.2606668820177773E-2"/>
                  <c:y val="-6.7464726141539824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7766,0 </a:t>
                    </a:r>
                    <a:r>
                      <a:rPr lang="ru-RU" sz="1000" dirty="0"/>
                      <a:t>НДФЛ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210503688198977E-2"/>
                  <c:y val="1.1350460277496553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1785,8 </a:t>
                    </a:r>
                    <a:r>
                      <a:rPr lang="ru-RU" sz="1000" dirty="0"/>
                      <a:t>доходы от уплаты акцизов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3682479982753902E-2"/>
                  <c:y val="-1.1404685433406704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15468,0 </a:t>
                    </a:r>
                    <a:r>
                      <a:rPr lang="ru-RU" sz="1000" dirty="0"/>
                      <a:t>Имущественные налоги (налог на землю, налог на </a:t>
                    </a:r>
                    <a:r>
                      <a:rPr lang="ru-RU" sz="1000" dirty="0" smtClean="0"/>
                      <a:t>имущество)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8074835755877736E-2"/>
                  <c:y val="7.6486415437408362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48,0 Государственная </a:t>
                    </a:r>
                    <a:r>
                      <a:rPr lang="ru-RU" sz="1000" dirty="0"/>
                      <a:t>пошлина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layout>
                <c:manualLayout>
                  <c:x val="-5.4302906586476386E-2"/>
                  <c:y val="-5.9953432404224259E-2"/>
                </c:manualLayout>
              </c:layout>
              <c:tx>
                <c:rich>
                  <a:bodyPr/>
                  <a:lstStyle/>
                  <a:p>
                    <a:pPr marL="0" indent="0">
                      <a:buNone/>
                      <a:defRPr sz="1000"/>
                    </a:pPr>
                    <a:r>
                      <a:rPr lang="ru-RU" sz="1000" dirty="0" smtClean="0"/>
                      <a:t>10-Доходы </a:t>
                    </a:r>
                    <a:r>
                      <a:rPr lang="ru-RU" sz="1000" dirty="0"/>
                      <a:t>от продажи земельных </a:t>
                    </a:r>
                    <a:r>
                      <a:rPr lang="ru-RU" sz="1000" dirty="0" smtClean="0"/>
                      <a:t>участков</a:t>
                    </a:r>
                  </a:p>
                  <a:p>
                    <a:pPr marL="0" indent="0">
                      <a:buNone/>
                      <a:defRPr sz="1000"/>
                    </a:pPr>
                    <a:endParaRPr lang="ru-RU" sz="1000" dirty="0" smtClean="0"/>
                  </a:p>
                  <a:p>
                    <a:pPr marL="0" indent="0">
                      <a:buNone/>
                      <a:defRPr sz="1000"/>
                    </a:pPr>
                    <a:r>
                      <a:rPr lang="ru-RU" sz="1000" dirty="0" smtClean="0"/>
                      <a:t>508-Аренда </a:t>
                    </a:r>
                    <a:r>
                      <a:rPr lang="ru-RU" sz="1000" dirty="0" err="1" smtClean="0"/>
                      <a:t>зем</a:t>
                    </a:r>
                    <a:r>
                      <a:rPr lang="ru-RU" sz="1000" dirty="0" smtClean="0"/>
                      <a:t>. участков</a:t>
                    </a:r>
                    <a:endParaRPr lang="ru-RU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7.1147790301544458E-2"/>
                  <c:y val="-0.21458707248490386"/>
                </c:manualLayout>
              </c:layout>
              <c:tx>
                <c:rich>
                  <a:bodyPr/>
                  <a:lstStyle/>
                  <a:p>
                    <a:r>
                      <a:rPr lang="ru-RU" sz="1000"/>
                      <a:t>4,0 Прочие поступления от денежных взысканий</a:t>
                    </a:r>
                    <a:endParaRPr lang="ru-RU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1959912367346672"/>
                  <c:y val="-4.9027611955479125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11693,68 </a:t>
                    </a:r>
                    <a:r>
                      <a:rPr lang="ru-RU" sz="1000" dirty="0"/>
                      <a:t>безвозмездные поступления от других бюджетов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Налоги на прибыль. доходы</c:v>
                </c:pt>
                <c:pt idx="1">
                  <c:v>Доходы от уплаты акцизов</c:v>
                </c:pt>
                <c:pt idx="2">
                  <c:v>Налоги на имущество</c:v>
                </c:pt>
                <c:pt idx="3">
                  <c:v>Государственная пошлина</c:v>
                </c:pt>
                <c:pt idx="4">
                  <c:v>Доходы от использования имущества, находящегося в гос. и муниципальной собственности</c:v>
                </c:pt>
                <c:pt idx="5">
                  <c:v>Доходы от продажи земельных участков, гос. собственность на которые не разграничена и которые расположены в границах городских поселений </c:v>
                </c:pt>
                <c:pt idx="6">
                  <c:v>Прочие поступления от денежных взысканий (штрафов) и иных сумм в возмещение ущерба, зачисляемые в бюджеты городских поселений</c:v>
                </c:pt>
                <c:pt idx="7">
                  <c:v>Безвозмездные поступления от других бюджетов бюджетной системы Российской Федерации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7238</c:v>
                </c:pt>
                <c:pt idx="1">
                  <c:v>1370.7</c:v>
                </c:pt>
                <c:pt idx="2">
                  <c:v>15243</c:v>
                </c:pt>
                <c:pt idx="3">
                  <c:v>27</c:v>
                </c:pt>
                <c:pt idx="4">
                  <c:v>383</c:v>
                </c:pt>
                <c:pt idx="5">
                  <c:v>20</c:v>
                </c:pt>
                <c:pt idx="6">
                  <c:v>4</c:v>
                </c:pt>
                <c:pt idx="7">
                  <c:v>9945.6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9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sz="1200" dirty="0" smtClean="0"/>
              <a:t>2020 </a:t>
            </a:r>
            <a:r>
              <a:rPr lang="ru-RU" sz="1400" dirty="0"/>
              <a:t>год</a:t>
            </a:r>
            <a:r>
              <a:rPr lang="ru-RU" sz="1200" dirty="0"/>
              <a:t> (тыс. руб.)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623002206104084"/>
          <c:y val="0.25364943801236484"/>
          <c:w val="0.70011291929281438"/>
          <c:h val="0.619587651450308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2015 год (тыс. руб.)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  <c:explosion val="18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Lbls>
            <c:dLbl>
              <c:idx val="0"/>
              <c:layout>
                <c:manualLayout>
                  <c:x val="-4.2606668820177773E-2"/>
                  <c:y val="-6.7464726141539824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7867,0  </a:t>
                    </a:r>
                    <a:r>
                      <a:rPr lang="ru-RU" sz="1000" dirty="0"/>
                      <a:t>НДФЛ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210503688198977E-2"/>
                  <c:y val="1.1350460277496553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2394,1 </a:t>
                    </a:r>
                    <a:r>
                      <a:rPr lang="ru-RU" sz="1000" dirty="0"/>
                      <a:t>доходы от уплаты акцизов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3682479982753902E-2"/>
                  <c:y val="-1.1404685433406704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15531,0 </a:t>
                    </a:r>
                    <a:r>
                      <a:rPr lang="ru-RU" sz="1000" dirty="0"/>
                      <a:t>Имущественные налоги (налог на землю, налог на </a:t>
                    </a:r>
                    <a:r>
                      <a:rPr lang="ru-RU" sz="1000" dirty="0" smtClean="0"/>
                      <a:t>имущество)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8074835755877736E-2"/>
                  <c:y val="7.6486415437408362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51,0 Государственная </a:t>
                    </a:r>
                    <a:r>
                      <a:rPr lang="ru-RU" sz="1000" dirty="0"/>
                      <a:t>пошлина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layout>
                <c:manualLayout>
                  <c:x val="-5.4302906586476386E-2"/>
                  <c:y val="-5.9953432404224259E-2"/>
                </c:manualLayout>
              </c:layout>
              <c:tx>
                <c:rich>
                  <a:bodyPr/>
                  <a:lstStyle/>
                  <a:p>
                    <a:pPr marL="0" indent="0">
                      <a:buNone/>
                      <a:defRPr sz="1000"/>
                    </a:pPr>
                    <a:r>
                      <a:rPr lang="ru-RU" sz="1000" dirty="0" smtClean="0"/>
                      <a:t>10-Доходы </a:t>
                    </a:r>
                    <a:r>
                      <a:rPr lang="ru-RU" sz="1000" dirty="0"/>
                      <a:t>от продажи земельных </a:t>
                    </a:r>
                    <a:r>
                      <a:rPr lang="ru-RU" sz="1000" dirty="0" smtClean="0"/>
                      <a:t>участков</a:t>
                    </a:r>
                  </a:p>
                  <a:p>
                    <a:pPr marL="0" indent="0">
                      <a:buNone/>
                      <a:defRPr sz="1000"/>
                    </a:pPr>
                    <a:endParaRPr lang="ru-RU" sz="1000" dirty="0" smtClean="0"/>
                  </a:p>
                  <a:p>
                    <a:pPr marL="0" indent="0">
                      <a:buNone/>
                      <a:defRPr sz="1000"/>
                    </a:pPr>
                    <a:r>
                      <a:rPr lang="ru-RU" sz="1000" dirty="0" smtClean="0"/>
                      <a:t>528-Аренда </a:t>
                    </a:r>
                    <a:r>
                      <a:rPr lang="ru-RU" sz="1000" dirty="0" err="1" smtClean="0"/>
                      <a:t>зем</a:t>
                    </a:r>
                    <a:r>
                      <a:rPr lang="ru-RU" sz="1000" dirty="0" smtClean="0"/>
                      <a:t>. участков</a:t>
                    </a:r>
                    <a:endParaRPr lang="ru-RU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7.1147790301544458E-2"/>
                  <c:y val="-0.21458707248490386"/>
                </c:manualLayout>
              </c:layout>
              <c:tx>
                <c:rich>
                  <a:bodyPr/>
                  <a:lstStyle/>
                  <a:p>
                    <a:r>
                      <a:rPr lang="ru-RU" sz="1000"/>
                      <a:t>4,0 Прочие поступления от денежных взысканий</a:t>
                    </a:r>
                    <a:endParaRPr lang="ru-RU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1959912367346672"/>
                  <c:y val="-4.9027611955479125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1960,2 </a:t>
                    </a:r>
                    <a:r>
                      <a:rPr lang="ru-RU" sz="1000" dirty="0"/>
                      <a:t>безвозмездные поступления от других бюджетов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Налоги на прибыль. доходы</c:v>
                </c:pt>
                <c:pt idx="1">
                  <c:v>Доходы от уплаты акцизов</c:v>
                </c:pt>
                <c:pt idx="2">
                  <c:v>Налоги на имущество</c:v>
                </c:pt>
                <c:pt idx="3">
                  <c:v>Государственная пошлина</c:v>
                </c:pt>
                <c:pt idx="4">
                  <c:v>Доходы от использования имущества, находящегося в гос. и муниципальной собственности</c:v>
                </c:pt>
                <c:pt idx="5">
                  <c:v>Доходы от продажи земельных участков, гос. собственность на которые не разграничена и которые расположены в границах городских поселений </c:v>
                </c:pt>
                <c:pt idx="6">
                  <c:v>Прочие поступления от денежных взысканий (штрафов) и иных сумм в возмещение ущерба, зачисляемые в бюджеты городских поселений</c:v>
                </c:pt>
                <c:pt idx="7">
                  <c:v>Безвозмездные поступления от других бюджетов бюджетной системы Российской Федерации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7238</c:v>
                </c:pt>
                <c:pt idx="1">
                  <c:v>1370.7</c:v>
                </c:pt>
                <c:pt idx="2">
                  <c:v>15243</c:v>
                </c:pt>
                <c:pt idx="3">
                  <c:v>27</c:v>
                </c:pt>
                <c:pt idx="4">
                  <c:v>383</c:v>
                </c:pt>
                <c:pt idx="5">
                  <c:v>20</c:v>
                </c:pt>
                <c:pt idx="6">
                  <c:v>4</c:v>
                </c:pt>
                <c:pt idx="7">
                  <c:v>9945.6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9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sz="1200" dirty="0" smtClean="0"/>
              <a:t>2021 </a:t>
            </a:r>
            <a:r>
              <a:rPr lang="ru-RU" sz="1400" dirty="0"/>
              <a:t>год</a:t>
            </a:r>
            <a:r>
              <a:rPr lang="ru-RU" sz="1200" dirty="0"/>
              <a:t> (тыс. руб.)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623002206104084"/>
          <c:y val="0.25364943801236484"/>
          <c:w val="0.70011291929281438"/>
          <c:h val="0.619587651450308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2015 год (тыс. руб.)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  <c:explosion val="18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Lbls>
            <c:dLbl>
              <c:idx val="0"/>
              <c:layout>
                <c:manualLayout>
                  <c:x val="-4.2606668820177773E-2"/>
                  <c:y val="-6.7464726141539824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7969,0  </a:t>
                    </a:r>
                    <a:r>
                      <a:rPr lang="ru-RU" sz="1000" dirty="0"/>
                      <a:t>НДФЛ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210503688198977E-2"/>
                  <c:y val="1.1350460277496553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3422,3 </a:t>
                    </a:r>
                    <a:r>
                      <a:rPr lang="ru-RU" sz="1000" dirty="0"/>
                      <a:t>доходы от уплаты акцизов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3682479982753902E-2"/>
                  <c:y val="-1.1404685433406704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15593,0 </a:t>
                    </a:r>
                    <a:r>
                      <a:rPr lang="ru-RU" sz="1000" dirty="0"/>
                      <a:t>Имущественные налоги (налог на землю, налог на </a:t>
                    </a:r>
                    <a:r>
                      <a:rPr lang="ru-RU" sz="1000" dirty="0" smtClean="0"/>
                      <a:t>имущество)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8074835755877736E-2"/>
                  <c:y val="7.6486415437408362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54,0 Государственная </a:t>
                    </a:r>
                    <a:r>
                      <a:rPr lang="ru-RU" sz="1000" dirty="0"/>
                      <a:t>пошлина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layout>
                <c:manualLayout>
                  <c:x val="-5.4302906586476386E-2"/>
                  <c:y val="-5.9953432404224259E-2"/>
                </c:manualLayout>
              </c:layout>
              <c:tx>
                <c:rich>
                  <a:bodyPr/>
                  <a:lstStyle/>
                  <a:p>
                    <a:pPr marL="0" indent="0">
                      <a:buNone/>
                      <a:defRPr sz="1000"/>
                    </a:pPr>
                    <a:r>
                      <a:rPr lang="ru-RU" sz="1000" dirty="0" smtClean="0"/>
                      <a:t>10-Доходы </a:t>
                    </a:r>
                    <a:r>
                      <a:rPr lang="ru-RU" sz="1000" dirty="0"/>
                      <a:t>от продажи земельных </a:t>
                    </a:r>
                    <a:r>
                      <a:rPr lang="ru-RU" sz="1000" dirty="0" smtClean="0"/>
                      <a:t>участков</a:t>
                    </a:r>
                  </a:p>
                  <a:p>
                    <a:pPr marL="0" indent="0">
                      <a:buNone/>
                      <a:defRPr sz="1000"/>
                    </a:pPr>
                    <a:endParaRPr lang="ru-RU" sz="1000" dirty="0" smtClean="0"/>
                  </a:p>
                  <a:p>
                    <a:pPr marL="0" indent="0">
                      <a:buNone/>
                      <a:defRPr sz="1000"/>
                    </a:pPr>
                    <a:r>
                      <a:rPr lang="ru-RU" sz="1000" dirty="0" smtClean="0"/>
                      <a:t>549-Аренда </a:t>
                    </a:r>
                    <a:r>
                      <a:rPr lang="ru-RU" sz="1000" dirty="0" err="1" smtClean="0"/>
                      <a:t>зем</a:t>
                    </a:r>
                    <a:r>
                      <a:rPr lang="ru-RU" sz="1000" dirty="0" smtClean="0"/>
                      <a:t>. участков</a:t>
                    </a:r>
                    <a:endParaRPr lang="ru-RU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7.1147790301544458E-2"/>
                  <c:y val="-0.21458707248490386"/>
                </c:manualLayout>
              </c:layout>
              <c:tx>
                <c:rich>
                  <a:bodyPr/>
                  <a:lstStyle/>
                  <a:p>
                    <a:r>
                      <a:rPr lang="ru-RU" sz="1000"/>
                      <a:t>4,0 Прочие поступления от денежных взысканий</a:t>
                    </a:r>
                    <a:endParaRPr lang="ru-RU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1959912367346672"/>
                  <c:y val="-4.9027611955479125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1960,2 </a:t>
                    </a:r>
                    <a:r>
                      <a:rPr lang="ru-RU" sz="1000" dirty="0"/>
                      <a:t>безвозмездные поступления от других бюджетов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Налоги на прибыль. доходы</c:v>
                </c:pt>
                <c:pt idx="1">
                  <c:v>Доходы от уплаты акцизов</c:v>
                </c:pt>
                <c:pt idx="2">
                  <c:v>Налоги на имущество</c:v>
                </c:pt>
                <c:pt idx="3">
                  <c:v>Государственная пошлина</c:v>
                </c:pt>
                <c:pt idx="4">
                  <c:v>Доходы от использования имущества, находящегося в гос. и муниципальной собственности</c:v>
                </c:pt>
                <c:pt idx="5">
                  <c:v>Доходы от продажи земельных участков, гос. собственность на которые не разграничена и которые расположены в границах городских поселений </c:v>
                </c:pt>
                <c:pt idx="6">
                  <c:v>Прочие поступления от денежных взысканий (штрафов) и иных сумм в возмещение ущерба, зачисляемые в бюджеты городских поселений</c:v>
                </c:pt>
                <c:pt idx="7">
                  <c:v>Безвозмездные поступления от других бюджетов бюджетной системы Российской Федерации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7238</c:v>
                </c:pt>
                <c:pt idx="1">
                  <c:v>1370.7</c:v>
                </c:pt>
                <c:pt idx="2">
                  <c:v>15243</c:v>
                </c:pt>
                <c:pt idx="3">
                  <c:v>27</c:v>
                </c:pt>
                <c:pt idx="4">
                  <c:v>383</c:v>
                </c:pt>
                <c:pt idx="5">
                  <c:v>20</c:v>
                </c:pt>
                <c:pt idx="6">
                  <c:v>4</c:v>
                </c:pt>
                <c:pt idx="7">
                  <c:v>9945.6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9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3016900561184256E-2"/>
          <c:y val="0.19294447081637395"/>
          <c:w val="0.77032565487303584"/>
          <c:h val="0.68988113874793122"/>
        </c:manualLayout>
      </c:layout>
      <c:pie3DChart>
        <c:varyColors val="1"/>
        <c:ser>
          <c:idx val="0"/>
          <c:order val="0"/>
          <c:tx>
            <c:strRef>
              <c:f>Лист1!$A$1</c:f>
              <c:strCache>
                <c:ptCount val="1"/>
                <c:pt idx="0">
                  <c:v>2016 год</c:v>
                </c:pt>
              </c:strCache>
            </c:strRef>
          </c:tx>
          <c:explosion val="1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  <c:explosion val="17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  <c:explosion val="13"/>
          </c:dPt>
          <c:dLbls>
            <c:dLbl>
              <c:idx val="0"/>
              <c:layout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ru-RU" sz="1199" baseline="0" dirty="0" smtClean="0"/>
                      <a:t>5675,6 </a:t>
                    </a:r>
                    <a:r>
                      <a:rPr lang="ru-RU" sz="1199" baseline="0" dirty="0" smtClean="0"/>
                      <a:t>общегосударственные вопросы</a:t>
                    </a:r>
                    <a:endParaRPr lang="ru-RU" sz="1200" dirty="0"/>
                  </a:p>
                </c:rich>
              </c:tx>
              <c:spPr>
                <a:noFill/>
                <a:ln w="25369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7756493133014721E-2"/>
                  <c:y val="-0.1983460171092101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ru-RU" sz="1199" dirty="0" smtClean="0"/>
                      <a:t>273,5 </a:t>
                    </a:r>
                    <a:r>
                      <a:rPr lang="ru-RU" sz="1199" dirty="0" smtClean="0"/>
                      <a:t>национальная оборона</a:t>
                    </a:r>
                    <a:endParaRPr lang="ru-RU" sz="1200" dirty="0"/>
                  </a:p>
                </c:rich>
              </c:tx>
              <c:spPr>
                <a:noFill/>
                <a:ln w="2536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0089003209218851E-2"/>
                  <c:y val="-7.4702738656743761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ru-RU" sz="1199" dirty="0" smtClean="0"/>
                      <a:t>100,0 национальная безопасность и правоохранительная деятельность </a:t>
                    </a:r>
                    <a:endParaRPr lang="ru-RU" sz="1200" dirty="0"/>
                  </a:p>
                </c:rich>
              </c:tx>
              <c:spPr>
                <a:noFill/>
                <a:ln w="2536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094647116896678E-2"/>
                  <c:y val="1.8488205495204718E-3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ru-RU" sz="1199" dirty="0" smtClean="0"/>
                      <a:t>4229,3 </a:t>
                    </a:r>
                    <a:r>
                      <a:rPr lang="ru-RU" sz="1199" dirty="0" smtClean="0"/>
                      <a:t>национальная экономика</a:t>
                    </a:r>
                    <a:endParaRPr lang="ru-RU" sz="1200" dirty="0"/>
                  </a:p>
                </c:rich>
              </c:tx>
              <c:spPr>
                <a:noFill/>
                <a:ln w="2536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9366240246115384E-2"/>
                  <c:y val="0.12561573245108407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ru-RU" sz="1199" baseline="0" dirty="0" smtClean="0"/>
                      <a:t>12478,58  </a:t>
                    </a:r>
                    <a:r>
                      <a:rPr lang="ru-RU" sz="1199" baseline="0" dirty="0" smtClean="0"/>
                      <a:t>жилищно-коммунальное хозяйство</a:t>
                    </a:r>
                    <a:endParaRPr lang="ru-RU" sz="1200" dirty="0"/>
                  </a:p>
                </c:rich>
              </c:tx>
              <c:spPr>
                <a:noFill/>
                <a:ln w="2536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0847803270278008E-2"/>
                  <c:y val="5.4901547735677278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ru-RU" sz="1199" dirty="0" smtClean="0"/>
                      <a:t>600,0</a:t>
                    </a:r>
                    <a:r>
                      <a:rPr lang="ru-RU" sz="1199" baseline="0" dirty="0" smtClean="0"/>
                      <a:t>  </a:t>
                    </a:r>
                    <a:r>
                      <a:rPr lang="ru-RU" sz="1199" baseline="0" dirty="0" err="1" smtClean="0"/>
                      <a:t>соц.политика</a:t>
                    </a:r>
                    <a:endParaRPr lang="ru-RU" sz="1200" dirty="0"/>
                  </a:p>
                </c:rich>
              </c:tx>
              <c:spPr>
                <a:noFill/>
                <a:ln w="2536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9.7879255511808538E-3"/>
                  <c:y val="6.5963991013985465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ru-RU" sz="1199" baseline="0" dirty="0" smtClean="0"/>
                      <a:t>8451,5  культура, кинематография</a:t>
                    </a:r>
                    <a:endParaRPr lang="ru-RU" sz="1200" dirty="0"/>
                  </a:p>
                </c:rich>
              </c:tx>
              <c:spPr>
                <a:noFill/>
                <a:ln w="2536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10547777300106752"/>
                  <c:y val="-3.6714466366482158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ru-RU" sz="1199" baseline="0" dirty="0" smtClean="0"/>
                      <a:t>5475,0  физическая культура и спорт</a:t>
                    </a:r>
                    <a:endParaRPr lang="ru-RU" sz="1200" dirty="0"/>
                  </a:p>
                </c:rich>
              </c:tx>
              <c:spPr>
                <a:noFill/>
                <a:ln w="2536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</c:dLbl>
            <c:spPr>
              <a:noFill/>
              <a:ln w="25369">
                <a:noFill/>
              </a:ln>
            </c:sp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val>
            <c:numRef>
              <c:f>Лист1!$A$2:$A$10</c:f>
              <c:numCache>
                <c:formatCode>General</c:formatCode>
                <c:ptCount val="9"/>
                <c:pt idx="0">
                  <c:v>4446</c:v>
                </c:pt>
                <c:pt idx="1">
                  <c:v>232.8</c:v>
                </c:pt>
                <c:pt idx="2">
                  <c:v>200</c:v>
                </c:pt>
                <c:pt idx="3">
                  <c:v>5068</c:v>
                </c:pt>
                <c:pt idx="4">
                  <c:v>12390.9</c:v>
                </c:pt>
                <c:pt idx="5">
                  <c:v>440</c:v>
                </c:pt>
                <c:pt idx="6">
                  <c:v>12116.4</c:v>
                </c:pt>
                <c:pt idx="7">
                  <c:v>4420.2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69">
          <a:noFill/>
        </a:ln>
      </c:spPr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3016900561184256E-2"/>
          <c:y val="0.19294447081637395"/>
          <c:w val="0.77032565487303584"/>
          <c:h val="0.68988113874793122"/>
        </c:manualLayout>
      </c:layout>
      <c:pie3DChart>
        <c:varyColors val="1"/>
        <c:ser>
          <c:idx val="0"/>
          <c:order val="0"/>
          <c:tx>
            <c:strRef>
              <c:f>Лист1!$A$1</c:f>
              <c:strCache>
                <c:ptCount val="1"/>
                <c:pt idx="0">
                  <c:v>2019 год</c:v>
                </c:pt>
              </c:strCache>
            </c:strRef>
          </c:tx>
          <c:explosion val="1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  <c:explosion val="17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  <c:explosion val="13"/>
          </c:dPt>
          <c:dLbls>
            <c:dLbl>
              <c:idx val="0"/>
              <c:layout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ru-RU" sz="1199" baseline="0" dirty="0" smtClean="0"/>
                      <a:t>5675,6 </a:t>
                    </a:r>
                    <a:r>
                      <a:rPr lang="ru-RU" sz="1199" baseline="0" dirty="0" smtClean="0"/>
                      <a:t>общегосударственные вопросы</a:t>
                    </a:r>
                    <a:endParaRPr lang="ru-RU" sz="1200" dirty="0"/>
                  </a:p>
                </c:rich>
              </c:tx>
              <c:spPr>
                <a:noFill/>
                <a:ln w="25369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7756493133014721E-2"/>
                  <c:y val="-0.1983460171092101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ru-RU" sz="1199" dirty="0" smtClean="0"/>
                      <a:t>273,5 </a:t>
                    </a:r>
                    <a:r>
                      <a:rPr lang="ru-RU" sz="1199" dirty="0" smtClean="0"/>
                      <a:t>национальная оборона</a:t>
                    </a:r>
                    <a:endParaRPr lang="ru-RU" sz="1200" dirty="0"/>
                  </a:p>
                </c:rich>
              </c:tx>
              <c:spPr>
                <a:noFill/>
                <a:ln w="2536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0089003209218851E-2"/>
                  <c:y val="-7.4702738656743761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ru-RU" sz="1199" dirty="0" smtClean="0"/>
                      <a:t>100,0 национальная безопасность и правоохранительная деятельность </a:t>
                    </a:r>
                    <a:endParaRPr lang="ru-RU" sz="1200" dirty="0"/>
                  </a:p>
                </c:rich>
              </c:tx>
              <c:spPr>
                <a:noFill/>
                <a:ln w="2536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094647116896678E-2"/>
                  <c:y val="1.8488205495204718E-3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ru-RU" sz="1199" dirty="0" smtClean="0"/>
                      <a:t>3818,3 </a:t>
                    </a:r>
                    <a:r>
                      <a:rPr lang="ru-RU" sz="1199" dirty="0" smtClean="0"/>
                      <a:t>национальная экономика</a:t>
                    </a:r>
                    <a:endParaRPr lang="ru-RU" sz="1200" dirty="0"/>
                  </a:p>
                </c:rich>
              </c:tx>
              <c:spPr>
                <a:noFill/>
                <a:ln w="2536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9366240246115384E-2"/>
                  <c:y val="0.12561573245108407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ru-RU" sz="1199" baseline="0" dirty="0" smtClean="0"/>
                      <a:t>3286,4  </a:t>
                    </a:r>
                    <a:r>
                      <a:rPr lang="ru-RU" sz="1199" baseline="0" dirty="0" smtClean="0"/>
                      <a:t>жилищно-коммунальное хозяйство</a:t>
                    </a:r>
                    <a:endParaRPr lang="ru-RU" sz="1200" dirty="0"/>
                  </a:p>
                </c:rich>
              </c:tx>
              <c:spPr>
                <a:noFill/>
                <a:ln w="2536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15726218967069225"/>
                  <c:y val="6.29203640957893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ru-RU" sz="1199" dirty="0" smtClean="0"/>
                      <a:t>600,0</a:t>
                    </a:r>
                    <a:r>
                      <a:rPr lang="ru-RU" sz="1199" baseline="0" dirty="0" smtClean="0"/>
                      <a:t>  соц. политика</a:t>
                    </a:r>
                    <a:endParaRPr lang="ru-RU" sz="1200" dirty="0"/>
                  </a:p>
                </c:rich>
              </c:tx>
              <c:spPr>
                <a:noFill/>
                <a:ln w="2536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9.7879255511808538E-3"/>
                  <c:y val="6.5963991013985465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ru-RU" sz="1199" baseline="0" dirty="0" smtClean="0"/>
                      <a:t>8451,5  культура, кинематография</a:t>
                    </a:r>
                    <a:endParaRPr lang="ru-RU" sz="1200" dirty="0"/>
                  </a:p>
                </c:rich>
              </c:tx>
              <c:spPr>
                <a:noFill/>
                <a:ln w="2536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10087669708282167"/>
                  <c:y val="-3.6714565384990891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ru-RU" sz="1199" baseline="0" dirty="0" smtClean="0"/>
                      <a:t>5475,0  физическая культура и спорт</a:t>
                    </a:r>
                    <a:endParaRPr lang="ru-RU" sz="1200" dirty="0"/>
                  </a:p>
                </c:rich>
              </c:tx>
              <c:spPr>
                <a:noFill/>
                <a:ln w="2536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ru-RU" sz="1100" dirty="0" smtClean="0"/>
                      <a:t>665,0 </a:t>
                    </a:r>
                    <a:r>
                      <a:rPr lang="ru-RU" sz="1100" dirty="0" smtClean="0"/>
                      <a:t>условно-утвержденные расходы</a:t>
                    </a:r>
                    <a:endParaRPr lang="en-US" sz="1100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spPr>
              <a:noFill/>
              <a:ln w="25369">
                <a:noFill/>
              </a:ln>
            </c:sp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val>
            <c:numRef>
              <c:f>Лист1!$A$2:$A$11</c:f>
              <c:numCache>
                <c:formatCode>General</c:formatCode>
                <c:ptCount val="10"/>
                <c:pt idx="0">
                  <c:v>4623.3</c:v>
                </c:pt>
                <c:pt idx="1">
                  <c:v>174.4</c:v>
                </c:pt>
                <c:pt idx="2">
                  <c:v>100</c:v>
                </c:pt>
                <c:pt idx="3">
                  <c:v>2984</c:v>
                </c:pt>
                <c:pt idx="4">
                  <c:v>2516</c:v>
                </c:pt>
                <c:pt idx="5">
                  <c:v>440</c:v>
                </c:pt>
                <c:pt idx="6">
                  <c:v>11541.3</c:v>
                </c:pt>
                <c:pt idx="7">
                  <c:v>3893</c:v>
                </c:pt>
                <c:pt idx="8">
                  <c:v>636</c:v>
                </c:pt>
                <c:pt idx="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69">
          <a:noFill/>
        </a:ln>
      </c:spPr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3016900561184256E-2"/>
          <c:y val="0.19294447081637395"/>
          <c:w val="0.77032565487303584"/>
          <c:h val="0.68988113874793122"/>
        </c:manualLayout>
      </c:layout>
      <c:pie3DChart>
        <c:varyColors val="1"/>
        <c:ser>
          <c:idx val="0"/>
          <c:order val="0"/>
          <c:tx>
            <c:strRef>
              <c:f>Лист1!$A$1</c:f>
              <c:strCache>
                <c:ptCount val="1"/>
                <c:pt idx="0">
                  <c:v>2020 год</c:v>
                </c:pt>
              </c:strCache>
            </c:strRef>
          </c:tx>
          <c:explosion val="1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  <c:explosion val="17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  <c:explosion val="13"/>
          </c:dPt>
          <c:dLbls>
            <c:dLbl>
              <c:idx val="0"/>
              <c:layout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ru-RU" sz="1199" baseline="0" dirty="0" smtClean="0"/>
                      <a:t>5675,6 </a:t>
                    </a:r>
                    <a:r>
                      <a:rPr lang="ru-RU" sz="1199" baseline="0" dirty="0" smtClean="0"/>
                      <a:t>общегосударственные вопросы</a:t>
                    </a:r>
                    <a:endParaRPr lang="ru-RU" sz="1200" dirty="0"/>
                  </a:p>
                </c:rich>
              </c:tx>
              <c:spPr>
                <a:noFill/>
                <a:ln w="25369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7756493133014721E-2"/>
                  <c:y val="-0.1983460171092101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ru-RU" sz="1199" dirty="0" smtClean="0"/>
                      <a:t>273,5 </a:t>
                    </a:r>
                    <a:r>
                      <a:rPr lang="ru-RU" sz="1199" dirty="0" smtClean="0"/>
                      <a:t>национальная оборона</a:t>
                    </a:r>
                    <a:endParaRPr lang="ru-RU" sz="1200" dirty="0"/>
                  </a:p>
                </c:rich>
              </c:tx>
              <c:spPr>
                <a:noFill/>
                <a:ln w="2536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0089003209218851E-2"/>
                  <c:y val="-7.4702738656743761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ru-RU" sz="1199" dirty="0" smtClean="0"/>
                      <a:t>100,0 национальная безопасность и правоохранительная деятельность </a:t>
                    </a:r>
                    <a:endParaRPr lang="ru-RU" sz="1200" dirty="0"/>
                  </a:p>
                </c:rich>
              </c:tx>
              <c:spPr>
                <a:noFill/>
                <a:ln w="2536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094647116896678E-2"/>
                  <c:y val="1.8488205495204718E-3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ru-RU" sz="1199" dirty="0" smtClean="0"/>
                      <a:t>4345,9 </a:t>
                    </a:r>
                    <a:r>
                      <a:rPr lang="ru-RU" sz="1199" dirty="0" smtClean="0"/>
                      <a:t>национальная экономика</a:t>
                    </a:r>
                    <a:endParaRPr lang="ru-RU" sz="1200" dirty="0"/>
                  </a:p>
                </c:rich>
              </c:tx>
              <c:spPr>
                <a:noFill/>
                <a:ln w="2536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9366240246115384E-2"/>
                  <c:y val="0.12561573245108407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ru-RU" sz="1199" baseline="0" dirty="0" smtClean="0"/>
                      <a:t>3250,0  жилищно-коммунальное хозяйство</a:t>
                    </a:r>
                    <a:endParaRPr lang="ru-RU" sz="1200" dirty="0"/>
                  </a:p>
                </c:rich>
              </c:tx>
              <c:spPr>
                <a:noFill/>
                <a:ln w="2536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16818688729066886"/>
                  <c:y val="7.3611978986346513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ru-RU" sz="1199" dirty="0" smtClean="0"/>
                      <a:t>600,0</a:t>
                    </a:r>
                    <a:r>
                      <a:rPr lang="ru-RU" sz="1199" baseline="0" dirty="0" smtClean="0"/>
                      <a:t>  </a:t>
                    </a:r>
                    <a:r>
                      <a:rPr lang="ru-RU" sz="1199" baseline="0" dirty="0" err="1" smtClean="0"/>
                      <a:t>соц.политика</a:t>
                    </a:r>
                    <a:endParaRPr lang="ru-RU" sz="1200" dirty="0"/>
                  </a:p>
                </c:rich>
              </c:tx>
              <c:spPr>
                <a:noFill/>
                <a:ln w="2536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9.7879255511808538E-3"/>
                  <c:y val="6.5963991013985465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ru-RU" sz="1199" baseline="0" dirty="0" smtClean="0"/>
                      <a:t>8451,5  культура, кинематография</a:t>
                    </a:r>
                    <a:endParaRPr lang="ru-RU" sz="1200" dirty="0"/>
                  </a:p>
                </c:rich>
              </c:tx>
              <c:spPr>
                <a:noFill/>
                <a:ln w="2536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10087669708282167"/>
                  <c:y val="-3.6714565384990891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ru-RU" sz="1199" baseline="0" dirty="0" smtClean="0"/>
                      <a:t>5475,0  физическая культура и спорт</a:t>
                    </a:r>
                    <a:endParaRPr lang="ru-RU" sz="1200" dirty="0"/>
                  </a:p>
                </c:rich>
              </c:tx>
              <c:spPr>
                <a:noFill/>
                <a:ln w="2536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ru-RU" sz="1100" dirty="0" smtClean="0"/>
                      <a:t>1390,0 условно-утвержденные </a:t>
                    </a:r>
                    <a:r>
                      <a:rPr lang="ru-RU" sz="1100" dirty="0" smtClean="0"/>
                      <a:t>расходы</a:t>
                    </a:r>
                    <a:endParaRPr lang="en-US" sz="1100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spPr>
              <a:noFill/>
              <a:ln w="25369">
                <a:noFill/>
              </a:ln>
            </c:sp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val>
            <c:numRef>
              <c:f>Лист1!$A$2:$A$11</c:f>
              <c:numCache>
                <c:formatCode>General</c:formatCode>
                <c:ptCount val="10"/>
                <c:pt idx="0">
                  <c:v>4623.3</c:v>
                </c:pt>
                <c:pt idx="1">
                  <c:v>174.4</c:v>
                </c:pt>
                <c:pt idx="2">
                  <c:v>100</c:v>
                </c:pt>
                <c:pt idx="3">
                  <c:v>3274</c:v>
                </c:pt>
                <c:pt idx="4">
                  <c:v>1748.9</c:v>
                </c:pt>
                <c:pt idx="5">
                  <c:v>440</c:v>
                </c:pt>
                <c:pt idx="6">
                  <c:v>11541.3</c:v>
                </c:pt>
                <c:pt idx="7">
                  <c:v>3893</c:v>
                </c:pt>
                <c:pt idx="8">
                  <c:v>1279</c:v>
                </c:pt>
                <c:pt idx="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69">
          <a:noFill/>
        </a:ln>
      </c:spPr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1DB72-7F8F-4E2A-A00A-E83DF7CE947F}" type="doc">
      <dgm:prSet loTypeId="urn:microsoft.com/office/officeart/2005/8/layout/equation1" loCatId="relationship" qsTypeId="urn:microsoft.com/office/officeart/2005/8/quickstyle/simple1#1" qsCatId="simple" csTypeId="urn:microsoft.com/office/officeart/2005/8/colors/accent1_2#1" csCatId="accent1" phldr="1"/>
      <dgm:spPr/>
    </dgm:pt>
    <dgm:pt modelId="{65EBFEF0-9C89-4A4C-BA89-C4D7B4B700F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9C8D859-E17A-44DB-B71C-33300E104F3E}" type="parTrans" cxnId="{803A8AB7-53BA-458D-A0C5-F5066F514936}">
      <dgm:prSet/>
      <dgm:spPr/>
      <dgm:t>
        <a:bodyPr/>
        <a:lstStyle/>
        <a:p>
          <a:endParaRPr lang="ru-RU"/>
        </a:p>
      </dgm:t>
    </dgm:pt>
    <dgm:pt modelId="{D36948F7-83BC-4220-85A0-DE21D57BD41D}" type="sibTrans" cxnId="{803A8AB7-53BA-458D-A0C5-F5066F514936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4E7CB679-5A70-4D19-B9FE-B35165ACC3D3}">
      <dgm:prSet phldrT="[Текст]" custT="1"/>
      <dgm:spPr>
        <a:solidFill>
          <a:srgbClr val="50BCB9"/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D6E0D5E-B61E-4B9A-8F57-02B79F843522}" type="parTrans" cxnId="{E9122005-A3A9-453D-96BB-26288AC1EAD0}">
      <dgm:prSet/>
      <dgm:spPr/>
      <dgm:t>
        <a:bodyPr/>
        <a:lstStyle/>
        <a:p>
          <a:endParaRPr lang="ru-RU"/>
        </a:p>
      </dgm:t>
    </dgm:pt>
    <dgm:pt modelId="{FEA73179-04A7-4795-AF97-EAF1F3F2AA68}" type="sibTrans" cxnId="{E9122005-A3A9-453D-96BB-26288AC1EAD0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ADB1419B-AC29-439A-9A52-52A4D8AD443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8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Профи-цит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EDB616C3-BFB7-41B5-8C02-303B97B270E2}" type="parTrans" cxnId="{4AE357D3-33B3-46A7-BD7A-5DD6C6A615AD}">
      <dgm:prSet/>
      <dgm:spPr/>
      <dgm:t>
        <a:bodyPr/>
        <a:lstStyle/>
        <a:p>
          <a:endParaRPr lang="ru-RU"/>
        </a:p>
      </dgm:t>
    </dgm:pt>
    <dgm:pt modelId="{820FDBF0-55B4-432E-B5FC-EF777F1C7DF0}" type="sibTrans" cxnId="{4AE357D3-33B3-46A7-BD7A-5DD6C6A615AD}">
      <dgm:prSet/>
      <dgm:spPr/>
      <dgm:t>
        <a:bodyPr/>
        <a:lstStyle/>
        <a:p>
          <a:endParaRPr lang="ru-RU"/>
        </a:p>
      </dgm:t>
    </dgm:pt>
    <dgm:pt modelId="{22696057-B287-4EFB-96CD-3F248CB196C8}" type="pres">
      <dgm:prSet presAssocID="{6CD1DB72-7F8F-4E2A-A00A-E83DF7CE947F}" presName="linearFlow" presStyleCnt="0">
        <dgm:presLayoutVars>
          <dgm:dir/>
          <dgm:resizeHandles val="exact"/>
        </dgm:presLayoutVars>
      </dgm:prSet>
      <dgm:spPr/>
    </dgm:pt>
    <dgm:pt modelId="{7FAC88BC-C8FF-402F-AB2A-11AC4BBF48B7}" type="pres">
      <dgm:prSet presAssocID="{65EBFEF0-9C89-4A4C-BA89-C4D7B4B700F7}" presName="node" presStyleLbl="node1" presStyleIdx="0" presStyleCnt="3" custScaleX="154330" custScaleY="80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F7D03-16FC-4BE4-943C-EE4202A7666A}" type="pres">
      <dgm:prSet presAssocID="{D36948F7-83BC-4220-85A0-DE21D57BD41D}" presName="spacerL" presStyleCnt="0"/>
      <dgm:spPr/>
    </dgm:pt>
    <dgm:pt modelId="{1816D16A-814C-4C22-A6CC-12105B3989BB}" type="pres">
      <dgm:prSet presAssocID="{D36948F7-83BC-4220-85A0-DE21D57BD41D}" presName="sibTrans" presStyleLbl="sibTrans2D1" presStyleIdx="0" presStyleCnt="2" custLinFactNeighborX="37387" custLinFactNeighborY="-4869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5A3AD51A-CA0C-4D60-85EB-AFC0F3AEFCE4}" type="pres">
      <dgm:prSet presAssocID="{D36948F7-83BC-4220-85A0-DE21D57BD41D}" presName="spacerR" presStyleCnt="0"/>
      <dgm:spPr/>
    </dgm:pt>
    <dgm:pt modelId="{32775538-2AC3-4373-B014-5A44732CBC7F}" type="pres">
      <dgm:prSet presAssocID="{4E7CB679-5A70-4D19-B9FE-B35165ACC3D3}" presName="node" presStyleLbl="node1" presStyleIdx="1" presStyleCnt="3" custScaleX="148453" custScaleY="77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2439C-BAC0-499A-8F57-8D66EBFA7D82}" type="pres">
      <dgm:prSet presAssocID="{FEA73179-04A7-4795-AF97-EAF1F3F2AA68}" presName="spacerL" presStyleCnt="0"/>
      <dgm:spPr/>
    </dgm:pt>
    <dgm:pt modelId="{4B955819-9EB5-4C61-BE5E-7CE7027DF3F0}" type="pres">
      <dgm:prSet presAssocID="{FEA73179-04A7-4795-AF97-EAF1F3F2AA6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E572389-320D-4E27-B728-8E274B326BA1}" type="pres">
      <dgm:prSet presAssocID="{FEA73179-04A7-4795-AF97-EAF1F3F2AA68}" presName="spacerR" presStyleCnt="0"/>
      <dgm:spPr/>
    </dgm:pt>
    <dgm:pt modelId="{A84245DF-C8CC-47D2-83AC-15EF153255E0}" type="pres">
      <dgm:prSet presAssocID="{ADB1419B-AC29-439A-9A52-52A4D8AD4433}" presName="node" presStyleLbl="node1" presStyleIdx="2" presStyleCnt="3" custScaleX="152634" custScaleY="864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1C237C-16BE-4250-AFAD-F35D47F5C7A7}" type="presOf" srcId="{ADB1419B-AC29-439A-9A52-52A4D8AD4433}" destId="{A84245DF-C8CC-47D2-83AC-15EF153255E0}" srcOrd="0" destOrd="0" presId="urn:microsoft.com/office/officeart/2005/8/layout/equation1"/>
    <dgm:cxn modelId="{4AE357D3-33B3-46A7-BD7A-5DD6C6A615AD}" srcId="{6CD1DB72-7F8F-4E2A-A00A-E83DF7CE947F}" destId="{ADB1419B-AC29-439A-9A52-52A4D8AD4433}" srcOrd="2" destOrd="0" parTransId="{EDB616C3-BFB7-41B5-8C02-303B97B270E2}" sibTransId="{820FDBF0-55B4-432E-B5FC-EF777F1C7DF0}"/>
    <dgm:cxn modelId="{8ED88ADC-2804-47A9-B1C6-88292282869B}" type="presOf" srcId="{6CD1DB72-7F8F-4E2A-A00A-E83DF7CE947F}" destId="{22696057-B287-4EFB-96CD-3F248CB196C8}" srcOrd="0" destOrd="0" presId="urn:microsoft.com/office/officeart/2005/8/layout/equation1"/>
    <dgm:cxn modelId="{803A8AB7-53BA-458D-A0C5-F5066F514936}" srcId="{6CD1DB72-7F8F-4E2A-A00A-E83DF7CE947F}" destId="{65EBFEF0-9C89-4A4C-BA89-C4D7B4B700F7}" srcOrd="0" destOrd="0" parTransId="{F9C8D859-E17A-44DB-B71C-33300E104F3E}" sibTransId="{D36948F7-83BC-4220-85A0-DE21D57BD41D}"/>
    <dgm:cxn modelId="{CD3C5BE6-3F9F-4787-83BA-22BBE8810B5A}" type="presOf" srcId="{4E7CB679-5A70-4D19-B9FE-B35165ACC3D3}" destId="{32775538-2AC3-4373-B014-5A44732CBC7F}" srcOrd="0" destOrd="0" presId="urn:microsoft.com/office/officeart/2005/8/layout/equation1"/>
    <dgm:cxn modelId="{7DE1FED2-BBA8-4C55-8E02-449CDDC1BA1F}" type="presOf" srcId="{D36948F7-83BC-4220-85A0-DE21D57BD41D}" destId="{1816D16A-814C-4C22-A6CC-12105B3989BB}" srcOrd="0" destOrd="0" presId="urn:microsoft.com/office/officeart/2005/8/layout/equation1"/>
    <dgm:cxn modelId="{F5571108-2A51-45C5-A5AD-EEF27A3F7622}" type="presOf" srcId="{65EBFEF0-9C89-4A4C-BA89-C4D7B4B700F7}" destId="{7FAC88BC-C8FF-402F-AB2A-11AC4BBF48B7}" srcOrd="0" destOrd="0" presId="urn:microsoft.com/office/officeart/2005/8/layout/equation1"/>
    <dgm:cxn modelId="{E9122005-A3A9-453D-96BB-26288AC1EAD0}" srcId="{6CD1DB72-7F8F-4E2A-A00A-E83DF7CE947F}" destId="{4E7CB679-5A70-4D19-B9FE-B35165ACC3D3}" srcOrd="1" destOrd="0" parTransId="{1D6E0D5E-B61E-4B9A-8F57-02B79F843522}" sibTransId="{FEA73179-04A7-4795-AF97-EAF1F3F2AA68}"/>
    <dgm:cxn modelId="{5F19968E-F718-4480-977A-791D9C3F8EEE}" type="presOf" srcId="{FEA73179-04A7-4795-AF97-EAF1F3F2AA68}" destId="{4B955819-9EB5-4C61-BE5E-7CE7027DF3F0}" srcOrd="0" destOrd="0" presId="urn:microsoft.com/office/officeart/2005/8/layout/equation1"/>
    <dgm:cxn modelId="{614F2DC5-BB86-477D-AA14-AF1B07F9D383}" type="presParOf" srcId="{22696057-B287-4EFB-96CD-3F248CB196C8}" destId="{7FAC88BC-C8FF-402F-AB2A-11AC4BBF48B7}" srcOrd="0" destOrd="0" presId="urn:microsoft.com/office/officeart/2005/8/layout/equation1"/>
    <dgm:cxn modelId="{C7711A36-30BD-4DCB-BBF7-CF4B23B1736E}" type="presParOf" srcId="{22696057-B287-4EFB-96CD-3F248CB196C8}" destId="{2E3F7D03-16FC-4BE4-943C-EE4202A7666A}" srcOrd="1" destOrd="0" presId="urn:microsoft.com/office/officeart/2005/8/layout/equation1"/>
    <dgm:cxn modelId="{DE970659-9A69-4E07-B122-8DE9F9E8A7D3}" type="presParOf" srcId="{22696057-B287-4EFB-96CD-3F248CB196C8}" destId="{1816D16A-814C-4C22-A6CC-12105B3989BB}" srcOrd="2" destOrd="0" presId="urn:microsoft.com/office/officeart/2005/8/layout/equation1"/>
    <dgm:cxn modelId="{863D60F4-4849-434C-92B5-69CD93B67CA4}" type="presParOf" srcId="{22696057-B287-4EFB-96CD-3F248CB196C8}" destId="{5A3AD51A-CA0C-4D60-85EB-AFC0F3AEFCE4}" srcOrd="3" destOrd="0" presId="urn:microsoft.com/office/officeart/2005/8/layout/equation1"/>
    <dgm:cxn modelId="{395FA55A-8C21-419F-A56C-9A99C1F84AA6}" type="presParOf" srcId="{22696057-B287-4EFB-96CD-3F248CB196C8}" destId="{32775538-2AC3-4373-B014-5A44732CBC7F}" srcOrd="4" destOrd="0" presId="urn:microsoft.com/office/officeart/2005/8/layout/equation1"/>
    <dgm:cxn modelId="{2E3635D4-C03C-4794-9968-B4CFEAE47A9D}" type="presParOf" srcId="{22696057-B287-4EFB-96CD-3F248CB196C8}" destId="{EDA2439C-BAC0-499A-8F57-8D66EBFA7D82}" srcOrd="5" destOrd="0" presId="urn:microsoft.com/office/officeart/2005/8/layout/equation1"/>
    <dgm:cxn modelId="{BB9AD2EE-CC9A-4334-A28C-E3A3F25ABC0A}" type="presParOf" srcId="{22696057-B287-4EFB-96CD-3F248CB196C8}" destId="{4B955819-9EB5-4C61-BE5E-7CE7027DF3F0}" srcOrd="6" destOrd="0" presId="urn:microsoft.com/office/officeart/2005/8/layout/equation1"/>
    <dgm:cxn modelId="{0A4D4F13-472C-46C0-BF13-1C7279B3E557}" type="presParOf" srcId="{22696057-B287-4EFB-96CD-3F248CB196C8}" destId="{EE572389-320D-4E27-B728-8E274B326BA1}" srcOrd="7" destOrd="0" presId="urn:microsoft.com/office/officeart/2005/8/layout/equation1"/>
    <dgm:cxn modelId="{091BE8F8-63B9-4C43-A43A-EAAD727B8CE2}" type="presParOf" srcId="{22696057-B287-4EFB-96CD-3F248CB196C8}" destId="{A84245DF-C8CC-47D2-83AC-15EF153255E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C88BC-C8FF-402F-AB2A-11AC4BBF48B7}">
      <dsp:nvSpPr>
        <dsp:cNvPr id="0" name=""/>
        <dsp:cNvSpPr/>
      </dsp:nvSpPr>
      <dsp:spPr>
        <a:xfrm>
          <a:off x="1307" y="335683"/>
          <a:ext cx="1733696" cy="900268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5201" y="467524"/>
        <a:ext cx="1225908" cy="636586"/>
      </dsp:txXfrm>
    </dsp:sp>
    <dsp:sp modelId="{1816D16A-814C-4C22-A6CC-12105B3989BB}">
      <dsp:nvSpPr>
        <dsp:cNvPr id="0" name=""/>
        <dsp:cNvSpPr/>
      </dsp:nvSpPr>
      <dsp:spPr>
        <a:xfrm>
          <a:off x="1860324" y="428316"/>
          <a:ext cx="651554" cy="651554"/>
        </a:xfrm>
        <a:prstGeom prst="mathMinus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1946687" y="677470"/>
        <a:ext cx="478828" cy="153246"/>
      </dsp:txXfrm>
    </dsp:sp>
    <dsp:sp modelId="{32775538-2AC3-4373-B014-5A44732CBC7F}">
      <dsp:nvSpPr>
        <dsp:cNvPr id="0" name=""/>
        <dsp:cNvSpPr/>
      </dsp:nvSpPr>
      <dsp:spPr>
        <a:xfrm>
          <a:off x="2568993" y="348613"/>
          <a:ext cx="1667675" cy="874408"/>
        </a:xfrm>
        <a:prstGeom prst="ellipse">
          <a:avLst/>
        </a:prstGeom>
        <a:solidFill>
          <a:srgbClr val="50BCB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13218" y="476667"/>
        <a:ext cx="1179225" cy="618300"/>
      </dsp:txXfrm>
    </dsp:sp>
    <dsp:sp modelId="{4B955819-9EB5-4C61-BE5E-7CE7027DF3F0}">
      <dsp:nvSpPr>
        <dsp:cNvPr id="0" name=""/>
        <dsp:cNvSpPr/>
      </dsp:nvSpPr>
      <dsp:spPr>
        <a:xfrm>
          <a:off x="4327886" y="460040"/>
          <a:ext cx="651554" cy="651554"/>
        </a:xfrm>
        <a:prstGeom prst="mathEqual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>
        <a:off x="4414249" y="594260"/>
        <a:ext cx="478828" cy="383114"/>
      </dsp:txXfrm>
    </dsp:sp>
    <dsp:sp modelId="{A84245DF-C8CC-47D2-83AC-15EF153255E0}">
      <dsp:nvSpPr>
        <dsp:cNvPr id="0" name=""/>
        <dsp:cNvSpPr/>
      </dsp:nvSpPr>
      <dsp:spPr>
        <a:xfrm>
          <a:off x="5070658" y="300073"/>
          <a:ext cx="1714643" cy="971489"/>
        </a:xfrm>
        <a:prstGeom prst="ellipse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kern="12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Профи-цит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)</a:t>
          </a:r>
        </a:p>
      </dsp:txBody>
      <dsp:txXfrm>
        <a:off x="5321762" y="442344"/>
        <a:ext cx="1212435" cy="6869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EDA4EA73-97B8-46D0-974B-CDD89C59752E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4366D27-E099-46A9-99E2-AA7253F6BAA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7208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66" tIns="45835" rIns="91666" bIns="45835"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666" tIns="45835" rIns="91666" bIns="45835" anchor="b"/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3FA09933-19C6-4D8B-9F47-DEC7F5982C40}" type="slidenum">
              <a:rPr lang="ru-RU" sz="1200">
                <a:latin typeface="Calibri" pitchFamily="34" charset="0"/>
              </a:rPr>
              <a:pPr algn="r" eaLnBrk="1" hangingPunct="1"/>
              <a:t>7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66" tIns="45835" rIns="91666" bIns="45835"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666" tIns="45835" rIns="91666" bIns="45835" anchor="b"/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ABDFCAE-D15F-4B52-A621-81A5F09B1B76}" type="slidenum">
              <a:rPr lang="ru-RU" sz="1200">
                <a:latin typeface="Calibri" pitchFamily="34" charset="0"/>
              </a:rPr>
              <a:pPr algn="r" eaLnBrk="1" hangingPunct="1"/>
              <a:t>14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66" tIns="45835" rIns="91666" bIns="45835"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161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666" tIns="45835" rIns="91666" bIns="45835" anchor="b"/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65AD03A-A451-441F-911F-1E45E2EF12F8}" type="slidenum">
              <a:rPr lang="ru-RU" sz="1200">
                <a:latin typeface="Calibri" pitchFamily="34" charset="0"/>
              </a:rPr>
              <a:pPr algn="r" eaLnBrk="1" hangingPunct="1"/>
              <a:t>22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94 w 5740"/>
                <a:gd name="T1" fmla="*/ 233 h 4316"/>
                <a:gd name="T2" fmla="*/ 0 w 5740"/>
                <a:gd name="T3" fmla="*/ 233 h 4316"/>
                <a:gd name="T4" fmla="*/ 0 w 5740"/>
                <a:gd name="T5" fmla="*/ 0 h 4316"/>
                <a:gd name="T6" fmla="*/ 5794 w 5740"/>
                <a:gd name="T7" fmla="*/ 0 h 4316"/>
                <a:gd name="T8" fmla="*/ 5794 w 5740"/>
                <a:gd name="T9" fmla="*/ 233 h 4316"/>
                <a:gd name="T10" fmla="*/ 5794 w 5740"/>
                <a:gd name="T11" fmla="*/ 233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2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2 w 382"/>
                  <a:gd name="T19" fmla="*/ 96 h 96"/>
                  <a:gd name="T20" fmla="*/ 266 w 382"/>
                  <a:gd name="T21" fmla="*/ 90 h 96"/>
                  <a:gd name="T22" fmla="*/ 314 w 382"/>
                  <a:gd name="T23" fmla="*/ 84 h 96"/>
                  <a:gd name="T24" fmla="*/ 355 w 382"/>
                  <a:gd name="T25" fmla="*/ 66 h 96"/>
                  <a:gd name="T26" fmla="*/ 385 w 382"/>
                  <a:gd name="T27" fmla="*/ 42 h 96"/>
                  <a:gd name="T28" fmla="*/ 379 w 382"/>
                  <a:gd name="T29" fmla="*/ 42 h 96"/>
                  <a:gd name="T30" fmla="*/ 349 w 382"/>
                  <a:gd name="T31" fmla="*/ 66 h 96"/>
                  <a:gd name="T32" fmla="*/ 308 w 382"/>
                  <a:gd name="T33" fmla="*/ 78 h 96"/>
                  <a:gd name="T34" fmla="*/ 266 w 382"/>
                  <a:gd name="T35" fmla="*/ 90 h 96"/>
                  <a:gd name="T36" fmla="*/ 212 w 382"/>
                  <a:gd name="T37" fmla="*/ 96 h 96"/>
                  <a:gd name="T38" fmla="*/ 212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2 w 185"/>
                  <a:gd name="T5" fmla="*/ 36 h 210"/>
                  <a:gd name="T6" fmla="*/ 158 w 185"/>
                  <a:gd name="T7" fmla="*/ 72 h 210"/>
                  <a:gd name="T8" fmla="*/ 164 w 185"/>
                  <a:gd name="T9" fmla="*/ 90 h 210"/>
                  <a:gd name="T10" fmla="*/ 170 w 185"/>
                  <a:gd name="T11" fmla="*/ 114 h 210"/>
                  <a:gd name="T12" fmla="*/ 164 w 185"/>
                  <a:gd name="T13" fmla="*/ 138 h 210"/>
                  <a:gd name="T14" fmla="*/ 152 w 185"/>
                  <a:gd name="T15" fmla="*/ 162 h 210"/>
                  <a:gd name="T16" fmla="*/ 122 w 185"/>
                  <a:gd name="T17" fmla="*/ 180 h 210"/>
                  <a:gd name="T18" fmla="*/ 90 w 185"/>
                  <a:gd name="T19" fmla="*/ 198 h 210"/>
                  <a:gd name="T20" fmla="*/ 99 w 185"/>
                  <a:gd name="T21" fmla="*/ 210 h 210"/>
                  <a:gd name="T22" fmla="*/ 134 w 185"/>
                  <a:gd name="T23" fmla="*/ 192 h 210"/>
                  <a:gd name="T24" fmla="*/ 164 w 185"/>
                  <a:gd name="T25" fmla="*/ 168 h 210"/>
                  <a:gd name="T26" fmla="*/ 182 w 185"/>
                  <a:gd name="T27" fmla="*/ 144 h 210"/>
                  <a:gd name="T28" fmla="*/ 188 w 185"/>
                  <a:gd name="T29" fmla="*/ 114 h 210"/>
                  <a:gd name="T30" fmla="*/ 182 w 185"/>
                  <a:gd name="T31" fmla="*/ 90 h 210"/>
                  <a:gd name="T32" fmla="*/ 176 w 185"/>
                  <a:gd name="T33" fmla="*/ 66 h 210"/>
                  <a:gd name="T34" fmla="*/ 158 w 185"/>
                  <a:gd name="T35" fmla="*/ 48 h 210"/>
                  <a:gd name="T36" fmla="*/ 134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</p:grpSp>
        </p:grpSp>
      </p:grpSp>
      <p:sp>
        <p:nvSpPr>
          <p:cNvPr id="3078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8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A7F79FD-92BE-4F60-9291-DA45BD595F7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745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A34A00-49AB-44C2-9CE7-523772AD720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757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3FB544-97B2-4D3D-B89F-1984B2E379F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174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013790-AB58-4439-B503-2355E3B0446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995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3CB2D7-1C6C-4334-9190-36A1AD4AC1D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72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81627-A06E-42EF-BC66-67A84C8C289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105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5EC614-E2AE-4C8A-8795-B51E4543F29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56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AA071F-A584-4FD3-BBCA-B44F3B08CD3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25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670500-A27B-42C3-A98E-E5926D27E2D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880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278732-C867-44A0-8A0E-29CC69B98A0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031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BB0EF7-0962-41D8-890D-27E15F1C632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356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3B2933-BCBE-40C8-9711-6261E0099F7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005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93A13C-292B-4FC0-9FD0-F9941A796B7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728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/>
        </p:spPr>
        <p:txBody>
          <a:bodyPr/>
          <a:lstStyle/>
          <a:p>
            <a:pPr algn="r" eaLnBrk="1" hangingPunct="1">
              <a:defRPr/>
            </a:pPr>
            <a:endParaRPr lang="ru-RU" sz="1800">
              <a:cs typeface="+mn-cs"/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94 w 5740"/>
                <a:gd name="T1" fmla="*/ 233 h 4316"/>
                <a:gd name="T2" fmla="*/ 0 w 5740"/>
                <a:gd name="T3" fmla="*/ 233 h 4316"/>
                <a:gd name="T4" fmla="*/ 0 w 5740"/>
                <a:gd name="T5" fmla="*/ 0 h 4316"/>
                <a:gd name="T6" fmla="*/ 5794 w 5740"/>
                <a:gd name="T7" fmla="*/ 0 h 4316"/>
                <a:gd name="T8" fmla="*/ 5794 w 5740"/>
                <a:gd name="T9" fmla="*/ 233 h 4316"/>
                <a:gd name="T10" fmla="*/ 5794 w 5740"/>
                <a:gd name="T11" fmla="*/ 233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970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971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2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973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4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 eaLnBrk="1" hangingPunct="1">
                  <a:defRPr/>
                </a:pPr>
                <a:endParaRPr lang="ru-RU" sz="1800">
                  <a:cs typeface="+mn-cs"/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2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2 w 382"/>
                  <a:gd name="T19" fmla="*/ 96 h 96"/>
                  <a:gd name="T20" fmla="*/ 266 w 382"/>
                  <a:gd name="T21" fmla="*/ 90 h 96"/>
                  <a:gd name="T22" fmla="*/ 314 w 382"/>
                  <a:gd name="T23" fmla="*/ 84 h 96"/>
                  <a:gd name="T24" fmla="*/ 355 w 382"/>
                  <a:gd name="T25" fmla="*/ 66 h 96"/>
                  <a:gd name="T26" fmla="*/ 385 w 382"/>
                  <a:gd name="T27" fmla="*/ 42 h 96"/>
                  <a:gd name="T28" fmla="*/ 379 w 382"/>
                  <a:gd name="T29" fmla="*/ 42 h 96"/>
                  <a:gd name="T30" fmla="*/ 349 w 382"/>
                  <a:gd name="T31" fmla="*/ 66 h 96"/>
                  <a:gd name="T32" fmla="*/ 308 w 382"/>
                  <a:gd name="T33" fmla="*/ 78 h 96"/>
                  <a:gd name="T34" fmla="*/ 266 w 382"/>
                  <a:gd name="T35" fmla="*/ 90 h 96"/>
                  <a:gd name="T36" fmla="*/ 212 w 382"/>
                  <a:gd name="T37" fmla="*/ 96 h 96"/>
                  <a:gd name="T38" fmla="*/ 212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2 w 185"/>
                  <a:gd name="T5" fmla="*/ 36 h 210"/>
                  <a:gd name="T6" fmla="*/ 158 w 185"/>
                  <a:gd name="T7" fmla="*/ 72 h 210"/>
                  <a:gd name="T8" fmla="*/ 164 w 185"/>
                  <a:gd name="T9" fmla="*/ 90 h 210"/>
                  <a:gd name="T10" fmla="*/ 170 w 185"/>
                  <a:gd name="T11" fmla="*/ 114 h 210"/>
                  <a:gd name="T12" fmla="*/ 164 w 185"/>
                  <a:gd name="T13" fmla="*/ 138 h 210"/>
                  <a:gd name="T14" fmla="*/ 152 w 185"/>
                  <a:gd name="T15" fmla="*/ 162 h 210"/>
                  <a:gd name="T16" fmla="*/ 122 w 185"/>
                  <a:gd name="T17" fmla="*/ 180 h 210"/>
                  <a:gd name="T18" fmla="*/ 90 w 185"/>
                  <a:gd name="T19" fmla="*/ 198 h 210"/>
                  <a:gd name="T20" fmla="*/ 99 w 185"/>
                  <a:gd name="T21" fmla="*/ 210 h 210"/>
                  <a:gd name="T22" fmla="*/ 134 w 185"/>
                  <a:gd name="T23" fmla="*/ 192 h 210"/>
                  <a:gd name="T24" fmla="*/ 164 w 185"/>
                  <a:gd name="T25" fmla="*/ 168 h 210"/>
                  <a:gd name="T26" fmla="*/ 182 w 185"/>
                  <a:gd name="T27" fmla="*/ 144 h 210"/>
                  <a:gd name="T28" fmla="*/ 188 w 185"/>
                  <a:gd name="T29" fmla="*/ 114 h 210"/>
                  <a:gd name="T30" fmla="*/ 182 w 185"/>
                  <a:gd name="T31" fmla="*/ 90 h 210"/>
                  <a:gd name="T32" fmla="*/ 176 w 185"/>
                  <a:gd name="T33" fmla="*/ 66 h 210"/>
                  <a:gd name="T34" fmla="*/ 158 w 185"/>
                  <a:gd name="T35" fmla="*/ 48 h 210"/>
                  <a:gd name="T36" fmla="*/ 134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</p:grpSp>
        </p:grpSp>
      </p:grpSp>
      <p:sp>
        <p:nvSpPr>
          <p:cNvPr id="2976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976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976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6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6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4A969D0-11FD-435B-A74D-CD66EBEDE7EA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9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dmkaz.my1.ru/Word/resheniya2018/reshenie_130_ot_24.12.2018_o_prinjatii_bjudzheta_2.doc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kaz_adm@mail.r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баннер бюдж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908051"/>
            <a:ext cx="8376864" cy="487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4123" y="5589240"/>
            <a:ext cx="8064896" cy="1169551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/>
            <a:r>
              <a:rPr lang="ru-RU" dirty="0" smtClean="0"/>
              <a:t>Разработан на основании решения  № </a:t>
            </a:r>
            <a:r>
              <a:rPr lang="ru-RU" dirty="0" smtClean="0"/>
              <a:t>130 </a:t>
            </a:r>
            <a:r>
              <a:rPr lang="ru-RU" dirty="0" smtClean="0"/>
              <a:t>от </a:t>
            </a:r>
            <a:r>
              <a:rPr lang="ru-RU" dirty="0" smtClean="0"/>
              <a:t>24</a:t>
            </a:r>
            <a:r>
              <a:rPr lang="ru-RU" dirty="0" smtClean="0"/>
              <a:t>.12.2018г</a:t>
            </a:r>
            <a:r>
              <a:rPr lang="ru-RU" dirty="0" smtClean="0"/>
              <a:t>.</a:t>
            </a:r>
          </a:p>
          <a:p>
            <a:pPr algn="ctr"/>
            <a:r>
              <a:rPr lang="ru-RU" dirty="0" smtClean="0"/>
              <a:t> «О </a:t>
            </a:r>
            <a:r>
              <a:rPr lang="ru-RU" dirty="0" smtClean="0"/>
              <a:t> бюджете муниципального образования</a:t>
            </a:r>
            <a:endParaRPr lang="ru-RU" dirty="0" smtClean="0"/>
          </a:p>
          <a:p>
            <a:pPr algn="ctr"/>
            <a:r>
              <a:rPr lang="ru-RU" dirty="0" smtClean="0"/>
              <a:t>«Казское городское поселение» </a:t>
            </a:r>
            <a:r>
              <a:rPr lang="ru-RU" dirty="0" smtClean="0"/>
              <a:t>на 2019 и на плановый период 2020 и 2021 годы</a:t>
            </a:r>
            <a:r>
              <a:rPr lang="ru-RU" dirty="0" smtClean="0"/>
              <a:t>»</a:t>
            </a:r>
          </a:p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admkaz.my1.ru/Word/resheniya2018/reshenie_130_ot_24.12.2018_o_prinjatii_bjudzheta_2.docx</a:t>
            </a:r>
            <a:r>
              <a:rPr lang="ru-RU" dirty="0" smtClean="0"/>
              <a:t> </a:t>
            </a: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2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33375"/>
            <a:ext cx="8229600" cy="10795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latin typeface="Times New Roman" pitchFamily="18" charset="0"/>
              </a:rPr>
              <a:t>Структура доходов бюджета </a:t>
            </a:r>
            <a:br>
              <a:rPr lang="ru-RU" sz="2400" dirty="0" smtClean="0">
                <a:latin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</a:rPr>
              <a:t>Казского городского поселения</a:t>
            </a:r>
          </a:p>
        </p:txBody>
      </p:sp>
      <p:graphicFrame>
        <p:nvGraphicFramePr>
          <p:cNvPr id="2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7625170"/>
              </p:ext>
            </p:extLst>
          </p:nvPr>
        </p:nvGraphicFramePr>
        <p:xfrm>
          <a:off x="594175" y="1628800"/>
          <a:ext cx="8567737" cy="511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165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94" name="Group 29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38267285"/>
              </p:ext>
            </p:extLst>
          </p:nvPr>
        </p:nvGraphicFramePr>
        <p:xfrm>
          <a:off x="323850" y="1412875"/>
          <a:ext cx="4968875" cy="4968453"/>
        </p:xfrm>
        <a:graphic>
          <a:graphicData uri="http://schemas.openxmlformats.org/drawingml/2006/table">
            <a:tbl>
              <a:tblPr/>
              <a:tblGrid>
                <a:gridCol w="38365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23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3366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НДФЛ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7766,0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1785,8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565,0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налог, всего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14903,0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   в 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т.ч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.  физические лица</a:t>
                      </a: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68,0</a:t>
                      </a: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                юридические лица</a:t>
                      </a: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14835,0</a:t>
                      </a: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Госпошлина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25067,8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Аренда земли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508,0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 земельных участков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522,0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ДОХОДОВ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25589,8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186,7</a:t>
                      </a: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273,5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11233,48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Спонсорская помощь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БЕЗВОЗМЕЗДНЫХ ПОСТУПЛЕНИЙ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11693,68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33549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ДОХОДОВ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37283,48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  <p:sp>
        <p:nvSpPr>
          <p:cNvPr id="41686" name="Rectangle 726"/>
          <p:cNvSpPr>
            <a:spLocks noGrp="1" noChangeArrowheads="1"/>
          </p:cNvSpPr>
          <p:nvPr>
            <p:ph type="title" idx="4294967295"/>
          </p:nvPr>
        </p:nvSpPr>
        <p:spPr>
          <a:xfrm>
            <a:off x="511175" y="266700"/>
            <a:ext cx="8229600" cy="90805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latin typeface="Times New Roman" pitchFamily="18" charset="0"/>
              </a:rPr>
              <a:t>План по доходам бюджета Казского городского поселения на 2019 год (тыс. руб.)</a:t>
            </a:r>
          </a:p>
        </p:txBody>
      </p:sp>
      <p:pic>
        <p:nvPicPr>
          <p:cNvPr id="13380" name="Picture 77" descr="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196975"/>
            <a:ext cx="3167063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81" name="Picture 78" descr="4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149725"/>
            <a:ext cx="309721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94" name="Group 29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46134320"/>
              </p:ext>
            </p:extLst>
          </p:nvPr>
        </p:nvGraphicFramePr>
        <p:xfrm>
          <a:off x="323850" y="1412875"/>
          <a:ext cx="4968875" cy="4968453"/>
        </p:xfrm>
        <a:graphic>
          <a:graphicData uri="http://schemas.openxmlformats.org/drawingml/2006/table">
            <a:tbl>
              <a:tblPr/>
              <a:tblGrid>
                <a:gridCol w="38365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23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3366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НДФЛ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7867,0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2394,1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623,0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налог, всего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14908,0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   в 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т.ч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.  физические лица</a:t>
                      </a: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69,0</a:t>
                      </a: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                юридические лица</a:t>
                      </a: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14839,0</a:t>
                      </a: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Госпошлина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25843,1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Аренда земли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528,0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 земельных участков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542,0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ДОХОДОВ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26385,1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186,7</a:t>
                      </a: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273,5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1500,0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Спонсорская помощь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БЕЗВОЗМЕЗДНЫХ ПОСТУПЛЕНИЙ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1960,2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33549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ДОХОДОВ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28345,3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  <p:sp>
        <p:nvSpPr>
          <p:cNvPr id="41686" name="Rectangle 726"/>
          <p:cNvSpPr>
            <a:spLocks noGrp="1" noChangeArrowheads="1"/>
          </p:cNvSpPr>
          <p:nvPr>
            <p:ph type="title" idx="4294967295"/>
          </p:nvPr>
        </p:nvSpPr>
        <p:spPr>
          <a:xfrm>
            <a:off x="511175" y="0"/>
            <a:ext cx="8453314" cy="117475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latin typeface="Times New Roman" pitchFamily="18" charset="0"/>
              </a:rPr>
              <a:t>План по доходам бюджета Казского городского поселения на 2020 год (тыс. руб.)</a:t>
            </a:r>
          </a:p>
        </p:txBody>
      </p:sp>
      <p:pic>
        <p:nvPicPr>
          <p:cNvPr id="13380" name="Picture 77" descr="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196975"/>
            <a:ext cx="3167063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81" name="Picture 78" descr="4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149725"/>
            <a:ext cx="309721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7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8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94" name="Group 29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01791033"/>
              </p:ext>
            </p:extLst>
          </p:nvPr>
        </p:nvGraphicFramePr>
        <p:xfrm>
          <a:off x="323850" y="1412875"/>
          <a:ext cx="4968875" cy="4968453"/>
        </p:xfrm>
        <a:graphic>
          <a:graphicData uri="http://schemas.openxmlformats.org/drawingml/2006/table">
            <a:tbl>
              <a:tblPr/>
              <a:tblGrid>
                <a:gridCol w="38365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23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3366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НДФЛ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7969,0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3422,3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681,0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налог, всего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14912,0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   в 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т.ч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.  физические лица</a:t>
                      </a: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70,0</a:t>
                      </a: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                юридические лица</a:t>
                      </a: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14842,0</a:t>
                      </a: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Госпошлина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27038,3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Аренда земли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549,0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 земельных участков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563,0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ДОХОДОВ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27601,3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186,7</a:t>
                      </a: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273,5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1500,0</a:t>
                      </a: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Спонсорская помощь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БЕЗВОЗМЕЗДНЫХ ПОСТУПЛЕНИЙ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1960,2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33549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ДОХОДОВ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29561,5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5" marR="9144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  <p:sp>
        <p:nvSpPr>
          <p:cNvPr id="41686" name="Rectangle 726"/>
          <p:cNvSpPr>
            <a:spLocks noGrp="1" noChangeArrowheads="1"/>
          </p:cNvSpPr>
          <p:nvPr>
            <p:ph type="title" idx="4294967295"/>
          </p:nvPr>
        </p:nvSpPr>
        <p:spPr>
          <a:xfrm>
            <a:off x="511175" y="266700"/>
            <a:ext cx="8229600" cy="90805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latin typeface="Times New Roman" pitchFamily="18" charset="0"/>
              </a:rPr>
              <a:t>План по доходам бюджета Казского городского поселения на 2021 год (тыс. руб.)</a:t>
            </a:r>
          </a:p>
        </p:txBody>
      </p:sp>
      <p:pic>
        <p:nvPicPr>
          <p:cNvPr id="13380" name="Picture 77" descr="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196975"/>
            <a:ext cx="3167063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81" name="Picture 78" descr="4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149725"/>
            <a:ext cx="309721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7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8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55730" y="195471"/>
            <a:ext cx="6429420" cy="510547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по основным функциям государства</a:t>
            </a:r>
          </a:p>
        </p:txBody>
      </p:sp>
      <p:pic>
        <p:nvPicPr>
          <p:cNvPr id="14341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2D4CA"/>
              </a:clrFrom>
              <a:clrTo>
                <a:srgbClr val="D2D4C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000250"/>
            <a:ext cx="5715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857500"/>
            <a:ext cx="5000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357563"/>
            <a:ext cx="50006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786188"/>
            <a:ext cx="500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572000"/>
            <a:ext cx="500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000625"/>
            <a:ext cx="5000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429250"/>
            <a:ext cx="500063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857875"/>
            <a:ext cx="500063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000250"/>
            <a:ext cx="500062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3143250"/>
            <a:ext cx="5334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3786188"/>
            <a:ext cx="5715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1476375" y="908050"/>
            <a:ext cx="6521450" cy="660400"/>
          </a:xfrm>
          <a:prstGeom prst="rect">
            <a:avLst/>
          </a:prstGeom>
          <a:ln w="19050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800" b="1">
                <a:solidFill>
                  <a:schemeClr val="tx1"/>
                </a:solidFill>
                <a:cs typeface="Times New Roman" pitchFamily="18" charset="0"/>
              </a:rPr>
              <a:t>Расходы бюджета – выплачиваемые из бюджета денежные средства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071563" y="2071688"/>
            <a:ext cx="2500312" cy="2762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200">
                <a:solidFill>
                  <a:srgbClr val="003300"/>
                </a:solidFill>
                <a:latin typeface="Times New Roman" pitchFamily="18" charset="0"/>
                <a:cs typeface="+mn-cs"/>
              </a:rPr>
              <a:t>Общегосударственные вопросы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042988" y="2420938"/>
            <a:ext cx="2500312" cy="2762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200">
                <a:solidFill>
                  <a:srgbClr val="003300"/>
                </a:solidFill>
                <a:latin typeface="Times New Roman" pitchFamily="18" charset="0"/>
                <a:cs typeface="+mn-cs"/>
              </a:rPr>
              <a:t>Первичный воинский учет</a:t>
            </a:r>
            <a:endParaRPr lang="ru-RU">
              <a:solidFill>
                <a:srgbClr val="0033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071563" y="2786063"/>
            <a:ext cx="2500312" cy="6111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100">
                <a:solidFill>
                  <a:srgbClr val="003300"/>
                </a:solidFill>
                <a:latin typeface="Times New Roman" pitchFamily="18" charset="0"/>
                <a:cs typeface="+mn-cs"/>
              </a:rPr>
              <a:t>Пожарная безопасность, гражданская оборона, предупреждение </a:t>
            </a:r>
            <a:r>
              <a:rPr lang="ru-RU" sz="1200">
                <a:solidFill>
                  <a:srgbClr val="003300"/>
                </a:solidFill>
                <a:latin typeface="Times New Roman" pitchFamily="18" charset="0"/>
                <a:cs typeface="+mn-cs"/>
              </a:rPr>
              <a:t>чрезвычайных ситуаций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116013" y="3429000"/>
            <a:ext cx="2447925" cy="2762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200">
                <a:solidFill>
                  <a:srgbClr val="003300"/>
                </a:solidFill>
                <a:latin typeface="Times New Roman" pitchFamily="18" charset="0"/>
                <a:cs typeface="+mn-cs"/>
              </a:rPr>
              <a:t>Национальная экономика</a:t>
            </a:r>
          </a:p>
        </p:txBody>
      </p:sp>
      <p:sp>
        <p:nvSpPr>
          <p:cNvPr id="14359" name="TextBox 64"/>
          <p:cNvSpPr txBox="1">
            <a:spLocks noChangeArrowheads="1"/>
          </p:cNvSpPr>
          <p:nvPr/>
        </p:nvSpPr>
        <p:spPr bwMode="auto">
          <a:xfrm>
            <a:off x="1071563" y="3786188"/>
            <a:ext cx="2500312" cy="457200"/>
          </a:xfrm>
          <a:prstGeom prst="rect">
            <a:avLst/>
          </a:prstGeom>
          <a:solidFill>
            <a:srgbClr val="FADA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200">
                <a:solidFill>
                  <a:srgbClr val="003300"/>
                </a:solidFill>
                <a:latin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14361" name="TextBox 68"/>
          <p:cNvSpPr txBox="1">
            <a:spLocks noChangeArrowheads="1"/>
          </p:cNvSpPr>
          <p:nvPr/>
        </p:nvSpPr>
        <p:spPr bwMode="auto">
          <a:xfrm>
            <a:off x="1071563" y="4572000"/>
            <a:ext cx="2500312" cy="276225"/>
          </a:xfrm>
          <a:prstGeom prst="rect">
            <a:avLst/>
          </a:prstGeom>
          <a:solidFill>
            <a:srgbClr val="50BC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200">
                <a:solidFill>
                  <a:srgbClr val="003300"/>
                </a:solidFill>
                <a:latin typeface="Times New Roman" pitchFamily="18" charset="0"/>
              </a:rPr>
              <a:t>Образование</a:t>
            </a:r>
          </a:p>
        </p:txBody>
      </p:sp>
      <p:sp>
        <p:nvSpPr>
          <p:cNvPr id="14362" name="TextBox 69"/>
          <p:cNvSpPr txBox="1">
            <a:spLocks noChangeArrowheads="1"/>
          </p:cNvSpPr>
          <p:nvPr/>
        </p:nvSpPr>
        <p:spPr bwMode="auto">
          <a:xfrm>
            <a:off x="1071563" y="5000625"/>
            <a:ext cx="2500312" cy="2762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200">
                <a:solidFill>
                  <a:srgbClr val="003300"/>
                </a:solidFill>
                <a:latin typeface="Times New Roman" pitchFamily="18" charset="0"/>
              </a:rPr>
              <a:t>Культура, кинематография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1071563" y="5500688"/>
            <a:ext cx="2500312" cy="2762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200">
                <a:solidFill>
                  <a:srgbClr val="003300"/>
                </a:solidFill>
                <a:latin typeface="Times New Roman" pitchFamily="18" charset="0"/>
                <a:cs typeface="+mn-cs"/>
              </a:rPr>
              <a:t>Здравоохранение</a:t>
            </a:r>
          </a:p>
        </p:txBody>
      </p:sp>
      <p:sp>
        <p:nvSpPr>
          <p:cNvPr id="14364" name="Прямоугольник 72"/>
          <p:cNvSpPr>
            <a:spLocks noChangeArrowheads="1"/>
          </p:cNvSpPr>
          <p:nvPr/>
        </p:nvSpPr>
        <p:spPr bwMode="auto">
          <a:xfrm>
            <a:off x="1071563" y="5929313"/>
            <a:ext cx="2500312" cy="276225"/>
          </a:xfrm>
          <a:prstGeom prst="rect">
            <a:avLst/>
          </a:prstGeom>
          <a:solidFill>
            <a:srgbClr val="A65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sz="1200">
                <a:solidFill>
                  <a:srgbClr val="003300"/>
                </a:solidFill>
                <a:latin typeface="Times New Roman" pitchFamily="18" charset="0"/>
              </a:rPr>
              <a:t>Социальная политика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5572125" y="2071688"/>
            <a:ext cx="3143250" cy="276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200">
                <a:solidFill>
                  <a:srgbClr val="003300"/>
                </a:solidFill>
                <a:latin typeface="Times New Roman" pitchFamily="18" charset="0"/>
                <a:cs typeface="+mn-cs"/>
              </a:rPr>
              <a:t>Физическая культура и спорт</a:t>
            </a:r>
          </a:p>
        </p:txBody>
      </p:sp>
      <p:sp>
        <p:nvSpPr>
          <p:cNvPr id="14367" name="Прямоугольник 76"/>
          <p:cNvSpPr>
            <a:spLocks noChangeArrowheads="1"/>
          </p:cNvSpPr>
          <p:nvPr/>
        </p:nvSpPr>
        <p:spPr bwMode="auto">
          <a:xfrm>
            <a:off x="5572125" y="3143250"/>
            <a:ext cx="3071813" cy="457200"/>
          </a:xfrm>
          <a:prstGeom prst="rect">
            <a:avLst/>
          </a:prstGeom>
          <a:solidFill>
            <a:srgbClr val="D49E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sz="1200">
                <a:solidFill>
                  <a:srgbClr val="003300"/>
                </a:solidFill>
                <a:latin typeface="Times New Roman" pitchFamily="18" charset="0"/>
              </a:rPr>
              <a:t>Обслуживание государственного и </a:t>
            </a:r>
          </a:p>
          <a:p>
            <a:pPr eaLnBrk="1" hangingPunct="1"/>
            <a:r>
              <a:rPr lang="ru-RU" sz="1200">
                <a:solidFill>
                  <a:srgbClr val="003300"/>
                </a:solidFill>
                <a:latin typeface="Times New Roman" pitchFamily="18" charset="0"/>
              </a:rPr>
              <a:t>муниципального долга</a:t>
            </a:r>
          </a:p>
        </p:txBody>
      </p:sp>
      <p:sp>
        <p:nvSpPr>
          <p:cNvPr id="14368" name="Прямоугольник 77"/>
          <p:cNvSpPr>
            <a:spLocks noChangeArrowheads="1"/>
          </p:cNvSpPr>
          <p:nvPr/>
        </p:nvSpPr>
        <p:spPr bwMode="auto">
          <a:xfrm>
            <a:off x="5572125" y="3786188"/>
            <a:ext cx="3143250" cy="639762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sz="1200">
                <a:solidFill>
                  <a:srgbClr val="003300"/>
                </a:solidFill>
                <a:latin typeface="Times New Roman" pitchFamily="18" charset="0"/>
              </a:rPr>
              <a:t>Межбюджетные трансферты общего характера бюджетам субъектов Российской Федерации и муниципальных образований</a:t>
            </a:r>
          </a:p>
        </p:txBody>
      </p:sp>
      <p:pic>
        <p:nvPicPr>
          <p:cNvPr id="84" name="Picture 4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857232"/>
            <a:ext cx="1214446" cy="1041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4370" name="Picture 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428875"/>
            <a:ext cx="5000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29600" cy="504825"/>
          </a:xfrm>
        </p:spPr>
        <p:txBody>
          <a:bodyPr/>
          <a:lstStyle/>
          <a:p>
            <a:r>
              <a:rPr lang="ru-RU" altLang="ru-RU" sz="2800" dirty="0" smtClean="0">
                <a:effectLst/>
                <a:latin typeface="Times New Roman" pitchFamily="18" charset="0"/>
              </a:rPr>
              <a:t>Расходы Казского городского поселения</a:t>
            </a:r>
            <a:br>
              <a:rPr lang="ru-RU" altLang="ru-RU" sz="2800" dirty="0" smtClean="0">
                <a:effectLst/>
                <a:latin typeface="Times New Roman" pitchFamily="18" charset="0"/>
              </a:rPr>
            </a:br>
            <a:r>
              <a:rPr lang="ru-RU" altLang="ru-RU" sz="2800" dirty="0" smtClean="0">
                <a:effectLst/>
                <a:latin typeface="Times New Roman" pitchFamily="18" charset="0"/>
              </a:rPr>
              <a:t>на 2019 год</a:t>
            </a:r>
          </a:p>
        </p:txBody>
      </p:sp>
      <p:graphicFrame>
        <p:nvGraphicFramePr>
          <p:cNvPr id="34219" name="Group 14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839767"/>
              </p:ext>
            </p:extLst>
          </p:nvPr>
        </p:nvGraphicFramePr>
        <p:xfrm>
          <a:off x="395288" y="1341438"/>
          <a:ext cx="8748712" cy="5407173"/>
        </p:xfrm>
        <a:graphic>
          <a:graphicData uri="http://schemas.openxmlformats.org/drawingml/2006/table">
            <a:tbl>
              <a:tblPr/>
              <a:tblGrid>
                <a:gridCol w="50576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969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941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1916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Уд.вес.%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92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929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5675,6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15,2 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281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273,5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929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559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4229,3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11,3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929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12478,58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33,5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929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8451,5</a:t>
                      </a: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22,7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929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Соц.политика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1,6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728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5475,0</a:t>
                      </a: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14,7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728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Прочие межбюджетные субсидии</a:t>
                      </a: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29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37283,48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 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29600" cy="504825"/>
          </a:xfrm>
        </p:spPr>
        <p:txBody>
          <a:bodyPr/>
          <a:lstStyle/>
          <a:p>
            <a:r>
              <a:rPr lang="ru-RU" altLang="ru-RU" sz="2800" dirty="0" smtClean="0">
                <a:effectLst/>
                <a:latin typeface="Times New Roman" pitchFamily="18" charset="0"/>
              </a:rPr>
              <a:t>Расходы Казского городского поселения</a:t>
            </a:r>
            <a:br>
              <a:rPr lang="ru-RU" altLang="ru-RU" sz="2800" dirty="0" smtClean="0">
                <a:effectLst/>
                <a:latin typeface="Times New Roman" pitchFamily="18" charset="0"/>
              </a:rPr>
            </a:br>
            <a:r>
              <a:rPr lang="ru-RU" altLang="ru-RU" sz="2800" dirty="0" smtClean="0">
                <a:effectLst/>
                <a:latin typeface="Times New Roman" pitchFamily="18" charset="0"/>
              </a:rPr>
              <a:t>на 2020 год</a:t>
            </a:r>
          </a:p>
        </p:txBody>
      </p:sp>
      <p:graphicFrame>
        <p:nvGraphicFramePr>
          <p:cNvPr id="34219" name="Group 14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541614"/>
              </p:ext>
            </p:extLst>
          </p:nvPr>
        </p:nvGraphicFramePr>
        <p:xfrm>
          <a:off x="395288" y="1341438"/>
          <a:ext cx="8641209" cy="5142742"/>
        </p:xfrm>
        <a:graphic>
          <a:graphicData uri="http://schemas.openxmlformats.org/drawingml/2006/table">
            <a:tbl>
              <a:tblPr/>
              <a:tblGrid>
                <a:gridCol w="49955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711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745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4603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Сумма, тыс. руб.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Уд.вес.%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74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741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5675,6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071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273,5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 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741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578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3818,3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13,5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741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3286,4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11,6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741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8451,5</a:t>
                      </a: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29,8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741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Соц. политика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140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5475,0</a:t>
                      </a: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19,3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140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Условно-утвержденные расходы</a:t>
                      </a: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665,0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2,3</a:t>
                      </a: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41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28345,3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 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315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29600" cy="504825"/>
          </a:xfrm>
        </p:spPr>
        <p:txBody>
          <a:bodyPr/>
          <a:lstStyle/>
          <a:p>
            <a:r>
              <a:rPr lang="ru-RU" altLang="ru-RU" sz="2800" dirty="0" smtClean="0">
                <a:effectLst/>
                <a:latin typeface="Times New Roman" pitchFamily="18" charset="0"/>
              </a:rPr>
              <a:t>Расходы Казского городского поселения</a:t>
            </a:r>
            <a:br>
              <a:rPr lang="ru-RU" altLang="ru-RU" sz="2800" dirty="0" smtClean="0">
                <a:effectLst/>
                <a:latin typeface="Times New Roman" pitchFamily="18" charset="0"/>
              </a:rPr>
            </a:br>
            <a:r>
              <a:rPr lang="ru-RU" altLang="ru-RU" sz="2800" dirty="0" smtClean="0">
                <a:effectLst/>
                <a:latin typeface="Times New Roman" pitchFamily="18" charset="0"/>
              </a:rPr>
              <a:t>на 2021 год</a:t>
            </a:r>
          </a:p>
        </p:txBody>
      </p:sp>
      <p:graphicFrame>
        <p:nvGraphicFramePr>
          <p:cNvPr id="34219" name="Group 14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779579"/>
              </p:ext>
            </p:extLst>
          </p:nvPr>
        </p:nvGraphicFramePr>
        <p:xfrm>
          <a:off x="395288" y="1341438"/>
          <a:ext cx="8641209" cy="4821765"/>
        </p:xfrm>
        <a:graphic>
          <a:graphicData uri="http://schemas.openxmlformats.org/drawingml/2006/table">
            <a:tbl>
              <a:tblPr/>
              <a:tblGrid>
                <a:gridCol w="49955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711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745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4603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Уд.вес.%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74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741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5675,6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19,2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071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273,5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 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741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578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4345,9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14,7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741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3250,0</a:t>
                      </a: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11,0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741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8451,5</a:t>
                      </a: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28,6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741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Соц.политика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7210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5475,0</a:t>
                      </a: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18,6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070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Условно-утвержденные расходы</a:t>
                      </a: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1390,0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4,7</a:t>
                      </a: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41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29561,5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 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315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435975" cy="1301750"/>
          </a:xfrm>
        </p:spPr>
        <p:txBody>
          <a:bodyPr/>
          <a:lstStyle/>
          <a:p>
            <a:pPr>
              <a:defRPr/>
            </a:pPr>
            <a:r>
              <a:rPr lang="ru-RU" sz="2800" dirty="0">
                <a:solidFill>
                  <a:srgbClr val="CCECFF"/>
                </a:solidFill>
                <a:latin typeface="Times New Roman" pitchFamily="18" charset="0"/>
              </a:rPr>
              <a:t>Структура расходов бюджета </a:t>
            </a:r>
            <a:br>
              <a:rPr lang="ru-RU" sz="2800" dirty="0">
                <a:solidFill>
                  <a:srgbClr val="CCECFF"/>
                </a:solidFill>
                <a:latin typeface="Times New Roman" pitchFamily="18" charset="0"/>
              </a:rPr>
            </a:br>
            <a:r>
              <a:rPr lang="ru-RU" sz="2800" dirty="0" smtClean="0">
                <a:solidFill>
                  <a:srgbClr val="CCECFF"/>
                </a:solidFill>
                <a:latin typeface="Times New Roman" pitchFamily="18" charset="0"/>
              </a:rPr>
              <a:t>Казского городского поселения на 2019г.</a:t>
            </a:r>
            <a:endParaRPr lang="ru-RU" altLang="ru-RU" dirty="0" smtClean="0">
              <a:effectLst/>
            </a:endParaRPr>
          </a:p>
        </p:txBody>
      </p:sp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0799755"/>
              </p:ext>
            </p:extLst>
          </p:nvPr>
        </p:nvGraphicFramePr>
        <p:xfrm>
          <a:off x="395536" y="1484784"/>
          <a:ext cx="828092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435975" cy="1301750"/>
          </a:xfrm>
        </p:spPr>
        <p:txBody>
          <a:bodyPr/>
          <a:lstStyle/>
          <a:p>
            <a:pPr>
              <a:defRPr/>
            </a:pPr>
            <a:r>
              <a:rPr lang="ru-RU" sz="2800" dirty="0">
                <a:solidFill>
                  <a:srgbClr val="CCECFF"/>
                </a:solidFill>
                <a:latin typeface="Times New Roman" pitchFamily="18" charset="0"/>
              </a:rPr>
              <a:t>Структура расходов бюджета </a:t>
            </a:r>
            <a:br>
              <a:rPr lang="ru-RU" sz="2800" dirty="0">
                <a:solidFill>
                  <a:srgbClr val="CCECFF"/>
                </a:solidFill>
                <a:latin typeface="Times New Roman" pitchFamily="18" charset="0"/>
              </a:rPr>
            </a:br>
            <a:r>
              <a:rPr lang="ru-RU" sz="2800" dirty="0" smtClean="0">
                <a:solidFill>
                  <a:srgbClr val="CCECFF"/>
                </a:solidFill>
                <a:latin typeface="Times New Roman" pitchFamily="18" charset="0"/>
              </a:rPr>
              <a:t>Казского городского поселения на 2020г.</a:t>
            </a:r>
            <a:endParaRPr lang="ru-RU" altLang="ru-RU" dirty="0" smtClean="0">
              <a:effectLst/>
            </a:endParaRPr>
          </a:p>
        </p:txBody>
      </p:sp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4586874"/>
              </p:ext>
            </p:extLst>
          </p:nvPr>
        </p:nvGraphicFramePr>
        <p:xfrm>
          <a:off x="518344" y="1535584"/>
          <a:ext cx="8137525" cy="4751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1297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333375"/>
            <a:ext cx="7772400" cy="1079500"/>
          </a:xfrm>
        </p:spPr>
        <p:txBody>
          <a:bodyPr anchor="b"/>
          <a:lstStyle/>
          <a:p>
            <a:pPr eaLnBrk="1" hangingPunct="1">
              <a:defRPr/>
            </a:pPr>
            <a:r>
              <a:rPr lang="ru-RU" sz="2400" dirty="0" smtClean="0">
                <a:latin typeface="Times New Roman" pitchFamily="18" charset="0"/>
              </a:rPr>
              <a:t>БЮДЖЕТ КАЗСКОГО ГОРОДСКОГО ПОСЕЛЕНИЯ  НА 2019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</a:rPr>
              <a:t>-2021 ГОДЫ</a:t>
            </a:r>
            <a:br>
              <a:rPr lang="ru-RU" sz="2400" dirty="0" smtClean="0">
                <a:latin typeface="Times New Roman" pitchFamily="18" charset="0"/>
              </a:rPr>
            </a:br>
            <a:endParaRPr lang="ru-RU" sz="2400" dirty="0" smtClean="0">
              <a:latin typeface="Times New Roman" pitchFamily="18" charset="0"/>
            </a:endParaRP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63" y="1125538"/>
            <a:ext cx="7427912" cy="55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435975" cy="1301750"/>
          </a:xfrm>
        </p:spPr>
        <p:txBody>
          <a:bodyPr/>
          <a:lstStyle/>
          <a:p>
            <a:pPr>
              <a:defRPr/>
            </a:pPr>
            <a:r>
              <a:rPr lang="ru-RU" sz="2800" dirty="0">
                <a:solidFill>
                  <a:srgbClr val="CCECFF"/>
                </a:solidFill>
                <a:latin typeface="Times New Roman" pitchFamily="18" charset="0"/>
              </a:rPr>
              <a:t>Структура расходов бюджета </a:t>
            </a:r>
            <a:br>
              <a:rPr lang="ru-RU" sz="2800" dirty="0">
                <a:solidFill>
                  <a:srgbClr val="CCECFF"/>
                </a:solidFill>
                <a:latin typeface="Times New Roman" pitchFamily="18" charset="0"/>
              </a:rPr>
            </a:br>
            <a:r>
              <a:rPr lang="ru-RU" sz="2800" dirty="0" smtClean="0">
                <a:solidFill>
                  <a:srgbClr val="CCECFF"/>
                </a:solidFill>
                <a:latin typeface="Times New Roman" pitchFamily="18" charset="0"/>
              </a:rPr>
              <a:t>Казского городского поселения на 2021 г.</a:t>
            </a:r>
            <a:endParaRPr lang="ru-RU" altLang="ru-RU" dirty="0" smtClean="0">
              <a:effectLst/>
            </a:endParaRPr>
          </a:p>
        </p:txBody>
      </p:sp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5093236"/>
              </p:ext>
            </p:extLst>
          </p:nvPr>
        </p:nvGraphicFramePr>
        <p:xfrm>
          <a:off x="518344" y="1535584"/>
          <a:ext cx="8137525" cy="4751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1297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80400" cy="881063"/>
          </a:xfrm>
        </p:spPr>
        <p:txBody>
          <a:bodyPr/>
          <a:lstStyle/>
          <a:p>
            <a:pPr algn="l"/>
            <a:r>
              <a:rPr lang="ru-RU" altLang="ru-RU" sz="2000" b="1" dirty="0" smtClean="0">
                <a:effectLst/>
                <a:latin typeface="Times New Roman" pitchFamily="18" charset="0"/>
              </a:rPr>
              <a:t>Перечень муниципальных  программ</a:t>
            </a:r>
            <a:r>
              <a:rPr lang="ru-RU" altLang="ru-RU" sz="2000" dirty="0" smtClean="0">
                <a:effectLst/>
                <a:latin typeface="Times New Roman" pitchFamily="18" charset="0"/>
              </a:rPr>
              <a:t/>
            </a:r>
            <a:br>
              <a:rPr lang="ru-RU" altLang="ru-RU" sz="2000" dirty="0" smtClean="0">
                <a:effectLst/>
                <a:latin typeface="Times New Roman" pitchFamily="18" charset="0"/>
              </a:rPr>
            </a:br>
            <a:r>
              <a:rPr lang="ru-RU" altLang="ru-RU" sz="2000" b="1" dirty="0" smtClean="0">
                <a:effectLst/>
                <a:latin typeface="Times New Roman" pitchFamily="18" charset="0"/>
              </a:rPr>
              <a:t>Казского городского поселения(за счет средств местного бюджета)</a:t>
            </a:r>
            <a:r>
              <a:rPr lang="en-US" altLang="ru-RU" sz="2000" b="1" dirty="0" smtClean="0">
                <a:effectLst/>
                <a:latin typeface="Times New Roman" pitchFamily="18" charset="0"/>
              </a:rPr>
              <a:t>                              </a:t>
            </a:r>
            <a:r>
              <a:rPr lang="ru-RU" altLang="ru-RU" sz="2000" b="1" dirty="0" smtClean="0">
                <a:effectLst/>
                <a:latin typeface="Times New Roman" pitchFamily="18" charset="0"/>
              </a:rPr>
              <a:t>                                          </a:t>
            </a:r>
            <a:r>
              <a:rPr lang="ru-RU" altLang="ru-RU" sz="1200" b="1" dirty="0" smtClean="0">
                <a:effectLst/>
                <a:latin typeface="Times New Roman" pitchFamily="18" charset="0"/>
              </a:rPr>
              <a:t>тыс. руб.</a:t>
            </a:r>
            <a:endParaRPr lang="ru-RU" altLang="ru-RU" sz="1200" dirty="0" smtClean="0">
              <a:effectLst/>
              <a:latin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03073"/>
              </p:ext>
            </p:extLst>
          </p:nvPr>
        </p:nvGraphicFramePr>
        <p:xfrm>
          <a:off x="250825" y="908050"/>
          <a:ext cx="8486775" cy="5948419"/>
        </p:xfrm>
        <a:graphic>
          <a:graphicData uri="http://schemas.openxmlformats.org/drawingml/2006/table">
            <a:tbl>
              <a:tblPr/>
              <a:tblGrid>
                <a:gridCol w="493713"/>
                <a:gridCol w="5414962"/>
                <a:gridCol w="858838"/>
                <a:gridCol w="860425"/>
                <a:gridCol w="858837"/>
              </a:tblGrid>
              <a:tr h="1587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973" marR="67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Сумма, тыс. руб.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78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241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241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241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76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«Обеспечение безопасности условий жизни населения и деятельности предприятий в Казском городском поселении  с мероприятием «Снижение рисков и смягчение последствий чрезвычайных ситуаций природного и техногенного характера».</a:t>
                      </a: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241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67973" marR="67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241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67973" marR="67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241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67973" marR="67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1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«Обеспечение безопасности условий жизни населения и деятельности предприятий в Казском городском с мероприятием «Обеспечение пожарной безопасности».</a:t>
                      </a: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241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67973" marR="67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241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67973" marR="67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241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67973" marR="67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4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«Комплексное развитие системы коммунальной инфраструктуры»</a:t>
                      </a: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241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67973" marR="67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241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67973" marR="67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241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67973" marR="67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«Благоустройство»</a:t>
                      </a: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2518,58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2983,4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3000,0</a:t>
                      </a: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«Подготовка к зиме»</a:t>
                      </a: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физической культуры и спорта» </a:t>
                      </a: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культуры» </a:t>
                      </a: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350,0</a:t>
                      </a: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350,0</a:t>
                      </a: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350,0</a:t>
                      </a: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автомобильных дорог общего пользования Казского городского поселения» </a:t>
                      </a: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2679,3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973" marR="67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2318,3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973" marR="67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2845,9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973" marR="67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8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«Проектирование и строительство объектов»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67973" marR="67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67973" marR="67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67973" marR="67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8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«Формирование современной городской среды»</a:t>
                      </a: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86,5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973" marR="67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67973" marR="67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67973" marR="67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«Совершенствование системы по вопросам награждения, поощрения и проведения орг. мероприятий»</a:t>
                      </a: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67973" marR="67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973" marR="67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67973" marR="67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973" marR="679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973" marR="67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6084,38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973" marR="67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6204,7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973" marR="67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6695,9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973" marR="679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7158" y="857232"/>
            <a:ext cx="8501122" cy="984885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 и обратная связь</a:t>
            </a:r>
            <a:b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Администрация Казского городского поселения</a:t>
            </a: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1116013" y="1916113"/>
            <a:ext cx="7164387" cy="488632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defRPr/>
            </a:pPr>
            <a:r>
              <a:rPr lang="ru-RU" sz="3200" dirty="0" smtClean="0">
                <a:solidFill>
                  <a:srgbClr val="002060"/>
                </a:solidFill>
                <a:latin typeface="Trebuchet MS"/>
              </a:rPr>
              <a:t>Местонахождение: п. Каз, ул. Победы, 6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ru-RU" sz="3200" dirty="0" smtClean="0">
              <a:solidFill>
                <a:srgbClr val="002060"/>
              </a:solidFill>
              <a:latin typeface="Trebuchet MS"/>
            </a:endParaRP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defRPr/>
            </a:pPr>
            <a:r>
              <a:rPr lang="ru-RU" sz="3200" dirty="0" smtClean="0">
                <a:solidFill>
                  <a:srgbClr val="002060"/>
                </a:solidFill>
                <a:latin typeface="Trebuchet MS"/>
              </a:rPr>
              <a:t>Электронный адрес: </a:t>
            </a:r>
            <a:r>
              <a:rPr lang="en-US" sz="3200" dirty="0" smtClean="0">
                <a:solidFill>
                  <a:srgbClr val="002060"/>
                </a:solidFill>
                <a:latin typeface="Trebuchet MS"/>
                <a:hlinkClick r:id="rId3"/>
              </a:rPr>
              <a:t>kaz_adm@mail.ru</a:t>
            </a:r>
            <a:endParaRPr lang="ru-RU" sz="3200" dirty="0" smtClean="0">
              <a:solidFill>
                <a:srgbClr val="002060"/>
              </a:solidFill>
              <a:latin typeface="Trebuchet MS"/>
            </a:endParaRP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defRPr/>
            </a:pPr>
            <a:endParaRPr lang="ru-RU" sz="3200" dirty="0" smtClean="0">
              <a:solidFill>
                <a:srgbClr val="002060"/>
              </a:solidFill>
              <a:latin typeface="Trebuchet MS"/>
            </a:endParaRP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defRPr/>
            </a:pPr>
            <a:r>
              <a:rPr lang="ru-RU" sz="3200" dirty="0" smtClean="0">
                <a:solidFill>
                  <a:srgbClr val="002060"/>
                </a:solidFill>
                <a:latin typeface="Trebuchet MS"/>
              </a:rPr>
              <a:t>График работы: с 8.30 до 17.30 (перерыв 12.30 – 13.30, выходной суббота, воскресенье)</a:t>
            </a: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defRPr/>
            </a:pPr>
            <a:endParaRPr lang="ru-RU" sz="3200" dirty="0" smtClean="0">
              <a:solidFill>
                <a:srgbClr val="002060"/>
              </a:solidFill>
              <a:latin typeface="Trebuchet MS"/>
            </a:endParaRP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defRPr/>
            </a:pPr>
            <a:r>
              <a:rPr lang="ru-RU" sz="3200" dirty="0" smtClean="0">
                <a:solidFill>
                  <a:srgbClr val="002060"/>
                </a:solidFill>
                <a:latin typeface="Trebuchet MS"/>
              </a:rPr>
              <a:t>Телефон 61-3-80</a:t>
            </a:r>
          </a:p>
          <a:p>
            <a:pPr fontAlgn="auto">
              <a:buClr>
                <a:srgbClr val="F14124">
                  <a:lumMod val="75000"/>
                </a:srgbClr>
              </a:buClr>
              <a:defRPr/>
            </a:pPr>
            <a:endParaRPr lang="ru-RU" dirty="0">
              <a:solidFill>
                <a:srgbClr val="212745"/>
              </a:solidFill>
              <a:latin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113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solidFill>
                  <a:srgbClr val="66FF33"/>
                </a:solidFill>
                <a:latin typeface="Times New Roman" pitchFamily="18" charset="0"/>
              </a:rPr>
              <a:t>ОСНОВНЫЕ СОЦИАЛЬНО-ЭКОНОМИЧЕСКИЕ </a:t>
            </a:r>
            <a:r>
              <a:rPr lang="ru-RU" sz="2400" smtClean="0">
                <a:solidFill>
                  <a:srgbClr val="66FF33"/>
                </a:solidFill>
                <a:latin typeface="Times New Roman" pitchFamily="18" charset="0"/>
              </a:rPr>
              <a:t>ПОКАЗАТЕЛИ </a:t>
            </a:r>
            <a:endParaRPr lang="ru-RU" sz="2400" dirty="0" smtClean="0">
              <a:solidFill>
                <a:srgbClr val="66FF33"/>
              </a:solidFill>
              <a:latin typeface="Times New Roman" pitchFamily="18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229600" cy="5545138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>
                <a:latin typeface="Times New Roman" pitchFamily="18" charset="0"/>
              </a:rPr>
              <a:t>Численность населения – 4211 чел.</a:t>
            </a:r>
          </a:p>
          <a:p>
            <a:pPr eaLnBrk="1" hangingPunct="1">
              <a:defRPr/>
            </a:pPr>
            <a:r>
              <a:rPr lang="ru-RU" sz="2000" dirty="0" smtClean="0">
                <a:latin typeface="Times New Roman" pitchFamily="18" charset="0"/>
              </a:rPr>
              <a:t>Территория  -  13,88 кв. км</a:t>
            </a:r>
          </a:p>
          <a:p>
            <a:pPr eaLnBrk="1" hangingPunct="1">
              <a:buClr>
                <a:srgbClr val="99FF99"/>
              </a:buClr>
              <a:defRPr/>
            </a:pPr>
            <a:r>
              <a:rPr lang="ru-RU" sz="2000" dirty="0" smtClean="0">
                <a:latin typeface="Times New Roman" pitchFamily="18" charset="0"/>
              </a:rPr>
              <a:t>Число безработных граждан -</a:t>
            </a:r>
            <a:r>
              <a:rPr lang="ru-RU" sz="2000" dirty="0" smtClean="0">
                <a:solidFill>
                  <a:srgbClr val="FFFFFF"/>
                </a:solidFill>
                <a:latin typeface="Times New Roman" pitchFamily="18" charset="0"/>
              </a:rPr>
              <a:t>  80 человека</a:t>
            </a:r>
            <a:endParaRPr lang="ru-RU" sz="2000" dirty="0">
              <a:solidFill>
                <a:srgbClr val="FFFFFF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ru-RU" sz="2000" dirty="0" smtClean="0">
                <a:latin typeface="Times New Roman" pitchFamily="18" charset="0"/>
              </a:rPr>
              <a:t>Уровень безработицы – 3,5</a:t>
            </a:r>
            <a:r>
              <a:rPr lang="en-US" sz="2000" dirty="0" smtClean="0">
                <a:latin typeface="Times New Roman" pitchFamily="18" charset="0"/>
              </a:rPr>
              <a:t> %</a:t>
            </a:r>
            <a:endParaRPr lang="ru-RU" sz="2000" dirty="0" smtClean="0">
              <a:latin typeface="Times New Roman" pitchFamily="18" charset="0"/>
            </a:endParaRPr>
          </a:p>
        </p:txBody>
      </p:sp>
      <p:pic>
        <p:nvPicPr>
          <p:cNvPr id="614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429000"/>
            <a:ext cx="748982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052513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>Бюджетный процесс в Казском городском поселении– регламентируемая законодательством Российской Федерации деятельность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08275"/>
            <a:ext cx="8229600" cy="341788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rgbClr val="FF0066"/>
                </a:solidFill>
                <a:latin typeface="Times New Roman" pitchFamily="18" charset="0"/>
              </a:rPr>
              <a:t>Бюджетный процесс состоит из следующих этапов: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1800" dirty="0" smtClean="0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ru-RU" sz="1600" dirty="0" smtClean="0">
                <a:solidFill>
                  <a:srgbClr val="FF0066"/>
                </a:solidFill>
                <a:latin typeface="Times New Roman" pitchFamily="18" charset="0"/>
              </a:rPr>
              <a:t>Составление </a:t>
            </a:r>
            <a:r>
              <a:rPr lang="ru-RU" sz="1600" dirty="0" smtClean="0">
                <a:latin typeface="Times New Roman" pitchFamily="18" charset="0"/>
              </a:rPr>
              <a:t>(ведущий специалист по экономическим вопросам) и представление проекта бюджета (Глава Казского городского поселения);</a:t>
            </a:r>
          </a:p>
          <a:p>
            <a:pPr eaLnBrk="1" hangingPunct="1">
              <a:defRPr/>
            </a:pPr>
            <a:r>
              <a:rPr lang="ru-RU" sz="1600" dirty="0" smtClean="0">
                <a:solidFill>
                  <a:srgbClr val="FF0066"/>
                </a:solidFill>
                <a:latin typeface="Times New Roman" pitchFamily="18" charset="0"/>
              </a:rPr>
              <a:t>Рассмотрение </a:t>
            </a:r>
            <a:r>
              <a:rPr lang="ru-RU" sz="1600" dirty="0" smtClean="0">
                <a:latin typeface="Times New Roman" pitchFamily="18" charset="0"/>
              </a:rPr>
              <a:t>проекта бюджета (Совет народных депутатов Казского городского поселения);</a:t>
            </a:r>
          </a:p>
          <a:p>
            <a:pPr eaLnBrk="1" hangingPunct="1">
              <a:defRPr/>
            </a:pPr>
            <a:r>
              <a:rPr lang="ru-RU" sz="1600" dirty="0" smtClean="0">
                <a:latin typeface="Times New Roman" pitchFamily="18" charset="0"/>
              </a:rPr>
              <a:t>Бюджет Казского городского поселения рассматривается в двух чтениях (Совет народных депутатов Казского городского поселения);</a:t>
            </a:r>
          </a:p>
          <a:p>
            <a:pPr eaLnBrk="1" hangingPunct="1">
              <a:defRPr/>
            </a:pPr>
            <a:r>
              <a:rPr lang="ru-RU" sz="1600" dirty="0" smtClean="0">
                <a:solidFill>
                  <a:srgbClr val="FF0066"/>
                </a:solidFill>
                <a:latin typeface="Times New Roman" pitchFamily="18" charset="0"/>
              </a:rPr>
              <a:t>Подписание и опубликование</a:t>
            </a:r>
            <a:r>
              <a:rPr lang="ru-RU" sz="1600" dirty="0" smtClean="0">
                <a:latin typeface="Times New Roman" pitchFamily="18" charset="0"/>
              </a:rPr>
              <a:t> решения о бюджете (Глава Казского городского поселения, председатель Совета народных депутатов </a:t>
            </a:r>
            <a:r>
              <a:rPr lang="ru-RU" sz="1600" dirty="0">
                <a:latin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</a:rPr>
              <a:t>Казского городского поселения);</a:t>
            </a:r>
          </a:p>
          <a:p>
            <a:pPr eaLnBrk="1" hangingPunct="1">
              <a:defRPr/>
            </a:pPr>
            <a:r>
              <a:rPr lang="ru-RU" sz="1600" dirty="0" smtClean="0">
                <a:solidFill>
                  <a:srgbClr val="FF0066"/>
                </a:solidFill>
                <a:latin typeface="Times New Roman" pitchFamily="18" charset="0"/>
              </a:rPr>
              <a:t>Внесение изменений и дополнений</a:t>
            </a:r>
            <a:r>
              <a:rPr lang="ru-RU" sz="1600" dirty="0" smtClean="0">
                <a:latin typeface="Times New Roman" pitchFamily="18" charset="0"/>
              </a:rPr>
              <a:t>  в решение о местном бюджете;</a:t>
            </a:r>
          </a:p>
          <a:p>
            <a:pPr eaLnBrk="1" hangingPunct="1">
              <a:defRPr/>
            </a:pPr>
            <a:r>
              <a:rPr lang="ru-RU" sz="1600" dirty="0" smtClean="0">
                <a:solidFill>
                  <a:srgbClr val="FF0066"/>
                </a:solidFill>
                <a:latin typeface="Times New Roman" pitchFamily="18" charset="0"/>
              </a:rPr>
              <a:t>Исполнение </a:t>
            </a:r>
            <a:r>
              <a:rPr lang="ru-RU" sz="1600" dirty="0" smtClean="0">
                <a:latin typeface="Times New Roman" pitchFamily="18" charset="0"/>
              </a:rPr>
              <a:t>местного бюджета.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58800"/>
          </a:xfrm>
        </p:spPr>
        <p:txBody>
          <a:bodyPr/>
          <a:lstStyle/>
          <a:p>
            <a:pPr>
              <a:defRPr/>
            </a:pPr>
            <a:r>
              <a:rPr lang="ru-RU" sz="2800" smtClean="0">
                <a:latin typeface="Times New Roman" pitchFamily="18" charset="0"/>
              </a:rPr>
              <a:t>Что такое бюджет?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2376487"/>
          </a:xfrm>
        </p:spPr>
        <p:txBody>
          <a:bodyPr/>
          <a:lstStyle/>
          <a:p>
            <a:r>
              <a:rPr lang="ru-RU" sz="2000" u="sng" smtClean="0">
                <a:effectLst/>
                <a:latin typeface="Times New Roman" pitchFamily="18" charset="0"/>
              </a:rPr>
              <a:t>Бюджет </a:t>
            </a:r>
            <a:r>
              <a:rPr lang="ru-RU" sz="2000" smtClean="0">
                <a:effectLst/>
                <a:latin typeface="Times New Roman" pitchFamily="18" charset="0"/>
              </a:rPr>
              <a:t>– важнейший инструмент регулирования экономики. В нем отражены цели развития общества и запланированы расходы для их достижения.</a:t>
            </a:r>
            <a:r>
              <a:rPr lang="en-US" sz="2000" smtClean="0">
                <a:effectLst/>
                <a:latin typeface="Times New Roman" pitchFamily="18" charset="0"/>
              </a:rPr>
              <a:t> </a:t>
            </a:r>
            <a:r>
              <a:rPr lang="ru-RU" sz="2000" smtClean="0">
                <a:effectLst/>
                <a:latin typeface="Times New Roman" pitchFamily="18" charset="0"/>
              </a:rPr>
              <a:t>Кроме того, бюджет – это обязательный для исполнения закон, являющийся основой системы контроля за сбором и эффективным расходованием бюджетных средств</a:t>
            </a:r>
            <a:r>
              <a:rPr lang="en-US" sz="2000" u="sng" smtClean="0">
                <a:effectLst/>
                <a:latin typeface="Times New Roman" pitchFamily="18" charset="0"/>
              </a:rPr>
              <a:t>.</a:t>
            </a:r>
            <a:endParaRPr lang="ru-RU" sz="2000" smtClean="0">
              <a:effectLst/>
              <a:latin typeface="Times New Roman" pitchFamily="18" charset="0"/>
            </a:endParaRPr>
          </a:p>
        </p:txBody>
      </p:sp>
      <p:pic>
        <p:nvPicPr>
          <p:cNvPr id="8196" name="Picture 7" descr="бюдж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924175"/>
            <a:ext cx="3887788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8" descr="7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924175"/>
            <a:ext cx="44640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71550" y="2135188"/>
            <a:ext cx="7561263" cy="406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Бюджет любой семьи делится на две части – </a:t>
            </a:r>
            <a:r>
              <a:rPr lang="ru-RU" sz="2000" i="1" u="sng" dirty="0">
                <a:latin typeface="Times New Roman" pitchFamily="18" charset="0"/>
                <a:cs typeface="Times New Roman" pitchFamily="18" charset="0"/>
              </a:rPr>
              <a:t>доходы и расходы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1" name="Схема 10"/>
          <p:cNvGraphicFramePr/>
          <p:nvPr/>
        </p:nvGraphicFramePr>
        <p:xfrm>
          <a:off x="1428728" y="2714620"/>
          <a:ext cx="6786610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220" name="Группа 40"/>
          <p:cNvGrpSpPr>
            <a:grpSpLocks/>
          </p:cNvGrpSpPr>
          <p:nvPr/>
        </p:nvGrpSpPr>
        <p:grpSpPr bwMode="auto">
          <a:xfrm>
            <a:off x="1928813" y="4357688"/>
            <a:ext cx="6429375" cy="928687"/>
            <a:chOff x="1571604" y="4357694"/>
            <a:chExt cx="6429420" cy="928694"/>
          </a:xfrm>
        </p:grpSpPr>
        <p:sp>
          <p:nvSpPr>
            <p:cNvPr id="33" name="Минус 32"/>
            <p:cNvSpPr/>
            <p:nvPr/>
          </p:nvSpPr>
          <p:spPr>
            <a:xfrm>
              <a:off x="1571604" y="4357694"/>
              <a:ext cx="571504" cy="428628"/>
            </a:xfrm>
            <a:prstGeom prst="mathMinus">
              <a:avLst/>
            </a:prstGeom>
            <a:solidFill>
              <a:srgbClr val="FFC0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dirty="0"/>
            </a:p>
          </p:txBody>
        </p:sp>
        <p:sp>
          <p:nvSpPr>
            <p:cNvPr id="9223" name="TextBox 34"/>
            <p:cNvSpPr txBox="1">
              <a:spLocks noChangeArrowheads="1"/>
            </p:cNvSpPr>
            <p:nvPr/>
          </p:nvSpPr>
          <p:spPr bwMode="auto">
            <a:xfrm>
              <a:off x="2357422" y="4357694"/>
              <a:ext cx="564360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18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Дефицит (расходы больше доходов)</a:t>
              </a:r>
            </a:p>
          </p:txBody>
        </p:sp>
        <p:sp>
          <p:nvSpPr>
            <p:cNvPr id="36" name="Плюс 35"/>
            <p:cNvSpPr/>
            <p:nvPr/>
          </p:nvSpPr>
          <p:spPr>
            <a:xfrm>
              <a:off x="1571604" y="4857760"/>
              <a:ext cx="571504" cy="428628"/>
            </a:xfrm>
            <a:prstGeom prst="mathPlus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dirty="0"/>
            </a:p>
          </p:txBody>
        </p:sp>
        <p:sp>
          <p:nvSpPr>
            <p:cNvPr id="9225" name="TextBox 36"/>
            <p:cNvSpPr txBox="1">
              <a:spLocks noChangeArrowheads="1"/>
            </p:cNvSpPr>
            <p:nvPr/>
          </p:nvSpPr>
          <p:spPr bwMode="auto">
            <a:xfrm>
              <a:off x="2357422" y="4857760"/>
              <a:ext cx="564360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18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Профицит (доходы больше расходов)</a:t>
              </a:r>
            </a:p>
          </p:txBody>
        </p:sp>
      </p:grpSp>
      <p:sp>
        <p:nvSpPr>
          <p:cNvPr id="9221" name="Rectangle 10"/>
          <p:cNvSpPr>
            <a:spLocks noChangeArrowheads="1"/>
          </p:cNvSpPr>
          <p:nvPr/>
        </p:nvSpPr>
        <p:spPr bwMode="auto">
          <a:xfrm>
            <a:off x="468313" y="404813"/>
            <a:ext cx="83153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sz="2800">
                <a:latin typeface="Times New Roman" pitchFamily="18" charset="0"/>
              </a:rPr>
              <a:t>Чтобы понять, как устроен бюджет, сравним его с бюджетом отдельной семьи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85888" y="1362075"/>
            <a:ext cx="7500937" cy="6461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Доходы бюджета – безвозмездные и безвозвратные поступления денежных средств в бюджет.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000125"/>
            <a:ext cx="11430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643174" y="857232"/>
            <a:ext cx="3929090" cy="369332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28750" y="2071688"/>
            <a:ext cx="7500938" cy="646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/>
              <a:t>Доходы бюджета любого уровня состоят из налоговых и неналоговых доходов, а также безвозмездных поступлений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214438" y="3000375"/>
            <a:ext cx="1928812" cy="571500"/>
          </a:xfrm>
          <a:prstGeom prst="rect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/>
              <a:t>Налоговые доходы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857625" y="3000375"/>
            <a:ext cx="2143125" cy="571500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/>
              <a:t>Неналоговые доходы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572250" y="3000375"/>
            <a:ext cx="2357438" cy="571500"/>
          </a:xfrm>
          <a:prstGeom prst="rec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/>
              <a:t>Безвозмездные поступления</a:t>
            </a:r>
          </a:p>
        </p:txBody>
      </p:sp>
      <p:grpSp>
        <p:nvGrpSpPr>
          <p:cNvPr id="10251" name="Группа 21"/>
          <p:cNvGrpSpPr>
            <a:grpSpLocks/>
          </p:cNvGrpSpPr>
          <p:nvPr/>
        </p:nvGrpSpPr>
        <p:grpSpPr bwMode="auto">
          <a:xfrm>
            <a:off x="2286000" y="2714625"/>
            <a:ext cx="5646738" cy="214313"/>
            <a:chOff x="1570810" y="2071678"/>
            <a:chExt cx="5645984" cy="215108"/>
          </a:xfrm>
        </p:grpSpPr>
        <p:cxnSp>
          <p:nvCxnSpPr>
            <p:cNvPr id="24" name="Прямая соединительная линия 23"/>
            <p:cNvCxnSpPr/>
            <p:nvPr/>
          </p:nvCxnSpPr>
          <p:spPr>
            <a:xfrm>
              <a:off x="1572398" y="2071678"/>
              <a:ext cx="5642808" cy="1594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rot="5400000">
              <a:off x="1464049" y="2178439"/>
              <a:ext cx="215108" cy="1588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5400000">
              <a:off x="4037044" y="2178439"/>
              <a:ext cx="215108" cy="1587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rot="5400000">
              <a:off x="7108446" y="2178439"/>
              <a:ext cx="215108" cy="1588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52" name="Группа 27"/>
          <p:cNvGrpSpPr>
            <a:grpSpLocks/>
          </p:cNvGrpSpPr>
          <p:nvPr/>
        </p:nvGrpSpPr>
        <p:grpSpPr bwMode="auto">
          <a:xfrm rot="-5400000">
            <a:off x="-607218" y="4822031"/>
            <a:ext cx="3429000" cy="214313"/>
            <a:chOff x="1570810" y="2071678"/>
            <a:chExt cx="5645984" cy="215108"/>
          </a:xfrm>
        </p:grpSpPr>
        <p:cxnSp>
          <p:nvCxnSpPr>
            <p:cNvPr id="29" name="Прямая соединительная линия 28"/>
            <p:cNvCxnSpPr/>
            <p:nvPr/>
          </p:nvCxnSpPr>
          <p:spPr>
            <a:xfrm>
              <a:off x="1591719" y="2071677"/>
              <a:ext cx="5643371" cy="1594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5400000">
              <a:off x="1485474" y="2177924"/>
              <a:ext cx="215108" cy="2615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5400000">
              <a:off x="4057533" y="2177924"/>
              <a:ext cx="215108" cy="2615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5400000">
              <a:off x="7128844" y="2177925"/>
              <a:ext cx="215108" cy="2613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53" name="Группа 32"/>
          <p:cNvGrpSpPr>
            <a:grpSpLocks/>
          </p:cNvGrpSpPr>
          <p:nvPr/>
        </p:nvGrpSpPr>
        <p:grpSpPr bwMode="auto">
          <a:xfrm rot="-5400000">
            <a:off x="2035969" y="4822032"/>
            <a:ext cx="3429000" cy="214312"/>
            <a:chOff x="1570810" y="2071678"/>
            <a:chExt cx="5645984" cy="215108"/>
          </a:xfrm>
        </p:grpSpPr>
        <p:cxnSp>
          <p:nvCxnSpPr>
            <p:cNvPr id="34" name="Прямая соединительная линия 33"/>
            <p:cNvCxnSpPr/>
            <p:nvPr/>
          </p:nvCxnSpPr>
          <p:spPr>
            <a:xfrm>
              <a:off x="1591721" y="2071678"/>
              <a:ext cx="5643371" cy="1593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5400000">
              <a:off x="1485474" y="2177925"/>
              <a:ext cx="215108" cy="2615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4057534" y="2177925"/>
              <a:ext cx="215108" cy="2615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28845" y="2177925"/>
              <a:ext cx="215108" cy="2613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54" name="Группа 37"/>
          <p:cNvGrpSpPr>
            <a:grpSpLocks/>
          </p:cNvGrpSpPr>
          <p:nvPr/>
        </p:nvGrpSpPr>
        <p:grpSpPr bwMode="auto">
          <a:xfrm rot="-5400000">
            <a:off x="4787106" y="4856957"/>
            <a:ext cx="3357563" cy="215900"/>
            <a:chOff x="1570810" y="2071678"/>
            <a:chExt cx="5645984" cy="215108"/>
          </a:xfrm>
        </p:grpSpPr>
        <p:cxnSp>
          <p:nvCxnSpPr>
            <p:cNvPr id="39" name="Прямая соединительная линия 38"/>
            <p:cNvCxnSpPr/>
            <p:nvPr/>
          </p:nvCxnSpPr>
          <p:spPr>
            <a:xfrm>
              <a:off x="1549455" y="2071678"/>
              <a:ext cx="5643314" cy="1581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rot="5400000">
              <a:off x="1465383" y="2166035"/>
              <a:ext cx="213527" cy="2670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rot="5400000">
              <a:off x="4016086" y="2178441"/>
              <a:ext cx="213526" cy="0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rot="5400000">
              <a:off x="7108697" y="2177106"/>
              <a:ext cx="213526" cy="2670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Прямоугольник 45"/>
          <p:cNvSpPr/>
          <p:nvPr/>
        </p:nvSpPr>
        <p:spPr>
          <a:xfrm>
            <a:off x="1203325" y="3695700"/>
            <a:ext cx="2000250" cy="2928938"/>
          </a:xfrm>
          <a:prstGeom prst="rect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5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налог на прибыль организаций;</a:t>
            </a:r>
          </a:p>
          <a:p>
            <a:pPr eaLnBrk="1" hangingPunct="1">
              <a:defRPr/>
            </a:pPr>
            <a:r>
              <a:rPr lang="ru-RU" sz="15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налог на доходы физических лиц;</a:t>
            </a:r>
          </a:p>
          <a:p>
            <a:pPr eaLnBrk="1" hangingPunct="1">
              <a:defRPr/>
            </a:pPr>
            <a:r>
              <a:rPr lang="ru-RU" sz="15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налог на имущество организаций;</a:t>
            </a:r>
          </a:p>
          <a:p>
            <a:pPr eaLnBrk="1" hangingPunct="1">
              <a:defRPr/>
            </a:pPr>
            <a:r>
              <a:rPr lang="ru-RU" sz="15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- иные налоговые доходы.</a:t>
            </a:r>
          </a:p>
          <a:p>
            <a:pPr eaLnBrk="1" hangingPunct="1">
              <a:defRPr/>
            </a:pPr>
            <a:r>
              <a: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863975" y="3624263"/>
            <a:ext cx="2143125" cy="3000375"/>
          </a:xfrm>
          <a:prstGeom prst="rect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15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доходы от использования государственного имущества;</a:t>
            </a:r>
          </a:p>
          <a:p>
            <a:pPr eaLnBrk="1" hangingPunct="1">
              <a:defRPr/>
            </a:pPr>
            <a:r>
              <a:rPr lang="ru-RU" sz="15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доходы от платных услуг;</a:t>
            </a:r>
          </a:p>
          <a:p>
            <a:pPr eaLnBrk="1" hangingPunct="1">
              <a:defRPr/>
            </a:pPr>
            <a:r>
              <a:rPr lang="ru-RU" sz="15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штрафы за нарушения законодательства о налогах и сборах;</a:t>
            </a:r>
          </a:p>
          <a:p>
            <a:pPr eaLnBrk="1" hangingPunct="1">
              <a:defRPr/>
            </a:pPr>
            <a:r>
              <a:rPr lang="ru-RU" sz="15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иные неналоговые доходы.</a:t>
            </a:r>
          </a:p>
          <a:p>
            <a:pPr eaLnBrk="1" hangingPunct="1">
              <a:defRPr/>
            </a:pPr>
            <a:r>
              <a: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553200" y="3624263"/>
            <a:ext cx="2357438" cy="3000375"/>
          </a:xfrm>
          <a:prstGeom prst="rect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12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-безвозмездные поступления из федерального бюджета (</a:t>
            </a:r>
            <a:r>
              <a:rPr lang="ru-RU" sz="1200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дотации, субсидии, субвенции, </a:t>
            </a:r>
          </a:p>
          <a:p>
            <a:pPr eaLnBrk="1" hangingPunct="1">
              <a:defRPr/>
            </a:pPr>
            <a:r>
              <a:rPr lang="ru-RU" sz="1200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иные межбюджетные трансферты</a:t>
            </a:r>
            <a:r>
              <a:rPr lang="ru-RU" sz="12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eaLnBrk="1" hangingPunct="1">
              <a:defRPr/>
            </a:pPr>
            <a:r>
              <a:rPr lang="ru-RU" sz="12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безвозмездные поступления от других бюджетов бюджетной системы (</a:t>
            </a:r>
            <a:r>
              <a:rPr lang="ru-RU" sz="1200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Пенсионный фонд РФ, ФСС РФ);</a:t>
            </a:r>
          </a:p>
          <a:p>
            <a:pPr eaLnBrk="1" hangingPunct="1">
              <a:defRPr/>
            </a:pPr>
            <a:r>
              <a:rPr lang="ru-RU" sz="12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безвозмездные поступления от государственных организаций.</a:t>
            </a:r>
            <a:endParaRPr lang="ru-RU" sz="1200" i="1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3"/>
          <p:cNvSpPr txBox="1"/>
          <p:nvPr/>
        </p:nvSpPr>
        <p:spPr>
          <a:xfrm>
            <a:off x="1385888" y="2085975"/>
            <a:ext cx="7500937" cy="6461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/>
              <a:t>Доходы бюджета любого уровня состоят из налоговых и неналоговых доходов, а также безвозмездных поступлений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2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33375"/>
            <a:ext cx="8229600" cy="10795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latin typeface="Times New Roman" pitchFamily="18" charset="0"/>
              </a:rPr>
              <a:t>Структура доходов бюджета </a:t>
            </a:r>
            <a:br>
              <a:rPr lang="ru-RU" sz="2400" dirty="0" smtClean="0">
                <a:latin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</a:rPr>
              <a:t>Казского городского поселения</a:t>
            </a:r>
          </a:p>
        </p:txBody>
      </p:sp>
      <p:graphicFrame>
        <p:nvGraphicFramePr>
          <p:cNvPr id="2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3502425"/>
              </p:ext>
            </p:extLst>
          </p:nvPr>
        </p:nvGraphicFramePr>
        <p:xfrm>
          <a:off x="594175" y="1628800"/>
          <a:ext cx="8567737" cy="511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4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2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33375"/>
            <a:ext cx="8229600" cy="10795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latin typeface="Times New Roman" pitchFamily="18" charset="0"/>
              </a:rPr>
              <a:t>Структура доходов бюджета </a:t>
            </a:r>
            <a:br>
              <a:rPr lang="ru-RU" sz="2400" dirty="0" smtClean="0">
                <a:latin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</a:rPr>
              <a:t>Казского городского поселения</a:t>
            </a:r>
          </a:p>
        </p:txBody>
      </p:sp>
      <p:graphicFrame>
        <p:nvGraphicFramePr>
          <p:cNvPr id="2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9037075"/>
              </p:ext>
            </p:extLst>
          </p:nvPr>
        </p:nvGraphicFramePr>
        <p:xfrm>
          <a:off x="594175" y="1628800"/>
          <a:ext cx="8567737" cy="511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165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юджет для граждан 2017 год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Бюджет для граждан 2017 год</Template>
  <TotalTime>822</TotalTime>
  <Words>1357</Words>
  <Application>Microsoft Office PowerPoint</Application>
  <PresentationFormat>Экран (4:3)</PresentationFormat>
  <Paragraphs>438</Paragraphs>
  <Slides>22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Бюджет для граждан 2017 год</vt:lpstr>
      <vt:lpstr>Презентация PowerPoint</vt:lpstr>
      <vt:lpstr>БЮДЖЕТ КАЗСКОГО ГОРОДСКОГО ПОСЕЛЕНИЯ  НА 2019 -2021 ГОДЫ </vt:lpstr>
      <vt:lpstr>ОСНОВНЫЕ СОЦИАЛЬНО-ЭКОНОМИЧЕСКИЕ ПОКАЗАТЕЛИ </vt:lpstr>
      <vt:lpstr> Бюджетный процесс в Казском городском поселении– регламентируемая законодательством Российской Федерации деятельность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  </vt:lpstr>
      <vt:lpstr>Что такое бюджет?</vt:lpstr>
      <vt:lpstr>Презентация PowerPoint</vt:lpstr>
      <vt:lpstr>Презентация PowerPoint</vt:lpstr>
      <vt:lpstr>Структура доходов бюджета  Казского городского поселения</vt:lpstr>
      <vt:lpstr>Структура доходов бюджета  Казского городского поселения</vt:lpstr>
      <vt:lpstr>Структура доходов бюджета  Казского городского поселения</vt:lpstr>
      <vt:lpstr>План по доходам бюджета Казского городского поселения на 2019 год (тыс. руб.)</vt:lpstr>
      <vt:lpstr>План по доходам бюджета Казского городского поселения на 2020 год (тыс. руб.)</vt:lpstr>
      <vt:lpstr>План по доходам бюджета Казского городского поселения на 2021 год (тыс. руб.)</vt:lpstr>
      <vt:lpstr>Презентация PowerPoint</vt:lpstr>
      <vt:lpstr>Расходы Казского городского поселения на 2019 год</vt:lpstr>
      <vt:lpstr>Расходы Казского городского поселения на 2020 год</vt:lpstr>
      <vt:lpstr>Расходы Казского городского поселения на 2021 год</vt:lpstr>
      <vt:lpstr>Структура расходов бюджета  Казского городского поселения на 2019г.</vt:lpstr>
      <vt:lpstr>Структура расходов бюджета  Казского городского поселения на 2020г.</vt:lpstr>
      <vt:lpstr>Структура расходов бюджета  Казского городского поселения на 2021 г.</vt:lpstr>
      <vt:lpstr>Перечень муниципальных  программ Казского городского поселения(за счет средств местного бюджета)                                                                        тыс. руб.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71</cp:revision>
  <cp:lastPrinted>2017-03-15T03:40:43Z</cp:lastPrinted>
  <dcterms:created xsi:type="dcterms:W3CDTF">2016-12-01T04:44:55Z</dcterms:created>
  <dcterms:modified xsi:type="dcterms:W3CDTF">2018-12-26T09:59:54Z</dcterms:modified>
</cp:coreProperties>
</file>